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1164" r:id="rId2"/>
    <p:sldId id="1165" r:id="rId3"/>
    <p:sldId id="1166" r:id="rId4"/>
    <p:sldId id="1167" r:id="rId5"/>
    <p:sldId id="1175" r:id="rId6"/>
    <p:sldId id="1168" r:id="rId7"/>
    <p:sldId id="1176" r:id="rId8"/>
    <p:sldId id="1169" r:id="rId9"/>
    <p:sldId id="1170" r:id="rId10"/>
    <p:sldId id="1174" r:id="rId11"/>
    <p:sldId id="1171" r:id="rId12"/>
    <p:sldId id="1172" r:id="rId13"/>
    <p:sldId id="1173" r:id="rId14"/>
  </p:sldIdLst>
  <p:sldSz cx="9144000" cy="6858000" type="screen4x3"/>
  <p:notesSz cx="6888163" cy="100187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3 Conservation of Energy A3 (mixed tiers)" id="{663A2F18-98B3-4422-B33F-836BC853E651}">
          <p14:sldIdLst>
            <p14:sldId id="1164"/>
            <p14:sldId id="1165"/>
            <p14:sldId id="1166"/>
            <p14:sldId id="1167"/>
            <p14:sldId id="1175"/>
            <p14:sldId id="1168"/>
            <p14:sldId id="1176"/>
            <p14:sldId id="1169"/>
            <p14:sldId id="1170"/>
            <p14:sldId id="1174"/>
            <p14:sldId id="1171"/>
            <p14:sldId id="1172"/>
            <p14:sldId id="117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2FF0D"/>
    <a:srgbClr val="171415"/>
    <a:srgbClr val="2F5597"/>
    <a:srgbClr val="843C0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88" d="100"/>
          <a:sy n="88" d="100"/>
        </p:scale>
        <p:origin x="84" y="52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92E04BC-A22A-4E48-B6D9-EE98B885629A}" type="datetimeFigureOut">
              <a:rPr lang="en-GB" smtClean="0"/>
              <a:t>01/05/2024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2CCF69E-D3E5-4DE4-AC75-857331D31E1D}" type="slidenum">
              <a:rPr lang="en-GB" smtClean="0"/>
              <a:t>‹#›</a:t>
            </a:fld>
            <a:endParaRPr lang="en-GB"/>
          </a:p>
        </p:txBody>
      </p:sp>
    </p:spTree>
    <p:extLst>
      <p:ext uri="{BB962C8B-B14F-4D97-AF65-F5344CB8AC3E}">
        <p14:creationId xmlns:p14="http://schemas.microsoft.com/office/powerpoint/2010/main" val="32181181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92E04BC-A22A-4E48-B6D9-EE98B885629A}" type="datetimeFigureOut">
              <a:rPr lang="en-GB" smtClean="0"/>
              <a:t>01/05/2024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2CCF69E-D3E5-4DE4-AC75-857331D31E1D}" type="slidenum">
              <a:rPr lang="en-GB" smtClean="0"/>
              <a:t>‹#›</a:t>
            </a:fld>
            <a:endParaRPr lang="en-GB"/>
          </a:p>
        </p:txBody>
      </p:sp>
    </p:spTree>
    <p:extLst>
      <p:ext uri="{BB962C8B-B14F-4D97-AF65-F5344CB8AC3E}">
        <p14:creationId xmlns:p14="http://schemas.microsoft.com/office/powerpoint/2010/main" val="29207709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92E04BC-A22A-4E48-B6D9-EE98B885629A}" type="datetimeFigureOut">
              <a:rPr lang="en-GB" smtClean="0"/>
              <a:t>01/05/2024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2CCF69E-D3E5-4DE4-AC75-857331D31E1D}" type="slidenum">
              <a:rPr lang="en-GB" smtClean="0"/>
              <a:t>‹#›</a:t>
            </a:fld>
            <a:endParaRPr lang="en-GB"/>
          </a:p>
        </p:txBody>
      </p:sp>
    </p:spTree>
    <p:extLst>
      <p:ext uri="{BB962C8B-B14F-4D97-AF65-F5344CB8AC3E}">
        <p14:creationId xmlns:p14="http://schemas.microsoft.com/office/powerpoint/2010/main" val="1925655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92E04BC-A22A-4E48-B6D9-EE98B885629A}" type="datetimeFigureOut">
              <a:rPr lang="en-GB" smtClean="0"/>
              <a:t>01/05/2024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2CCF69E-D3E5-4DE4-AC75-857331D31E1D}" type="slidenum">
              <a:rPr lang="en-GB" smtClean="0"/>
              <a:t>‹#›</a:t>
            </a:fld>
            <a:endParaRPr lang="en-GB"/>
          </a:p>
        </p:txBody>
      </p:sp>
    </p:spTree>
    <p:extLst>
      <p:ext uri="{BB962C8B-B14F-4D97-AF65-F5344CB8AC3E}">
        <p14:creationId xmlns:p14="http://schemas.microsoft.com/office/powerpoint/2010/main" val="23365135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92E04BC-A22A-4E48-B6D9-EE98B885629A}" type="datetimeFigureOut">
              <a:rPr lang="en-GB" smtClean="0"/>
              <a:t>01/05/2024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2CCF69E-D3E5-4DE4-AC75-857331D31E1D}" type="slidenum">
              <a:rPr lang="en-GB" smtClean="0"/>
              <a:t>‹#›</a:t>
            </a:fld>
            <a:endParaRPr lang="en-GB"/>
          </a:p>
        </p:txBody>
      </p:sp>
    </p:spTree>
    <p:extLst>
      <p:ext uri="{BB962C8B-B14F-4D97-AF65-F5344CB8AC3E}">
        <p14:creationId xmlns:p14="http://schemas.microsoft.com/office/powerpoint/2010/main" val="18619787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92E04BC-A22A-4E48-B6D9-EE98B885629A}" type="datetimeFigureOut">
              <a:rPr lang="en-GB" smtClean="0"/>
              <a:t>01/05/2024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2CCF69E-D3E5-4DE4-AC75-857331D31E1D}" type="slidenum">
              <a:rPr lang="en-GB" smtClean="0"/>
              <a:t>‹#›</a:t>
            </a:fld>
            <a:endParaRPr lang="en-GB"/>
          </a:p>
        </p:txBody>
      </p:sp>
    </p:spTree>
    <p:extLst>
      <p:ext uri="{BB962C8B-B14F-4D97-AF65-F5344CB8AC3E}">
        <p14:creationId xmlns:p14="http://schemas.microsoft.com/office/powerpoint/2010/main" val="34147810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2E04BC-A22A-4E48-B6D9-EE98B885629A}" type="datetimeFigureOut">
              <a:rPr lang="en-GB" smtClean="0"/>
              <a:t>01/05/2024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2CCF69E-D3E5-4DE4-AC75-857331D31E1D}" type="slidenum">
              <a:rPr lang="en-GB" smtClean="0"/>
              <a:t>‹#›</a:t>
            </a:fld>
            <a:endParaRPr lang="en-GB"/>
          </a:p>
        </p:txBody>
      </p:sp>
    </p:spTree>
    <p:extLst>
      <p:ext uri="{BB962C8B-B14F-4D97-AF65-F5344CB8AC3E}">
        <p14:creationId xmlns:p14="http://schemas.microsoft.com/office/powerpoint/2010/main" val="29543125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92E04BC-A22A-4E48-B6D9-EE98B885629A}" type="datetimeFigureOut">
              <a:rPr lang="en-GB" smtClean="0"/>
              <a:t>01/05/2024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2CCF69E-D3E5-4DE4-AC75-857331D31E1D}" type="slidenum">
              <a:rPr lang="en-GB" smtClean="0"/>
              <a:t>‹#›</a:t>
            </a:fld>
            <a:endParaRPr lang="en-GB"/>
          </a:p>
        </p:txBody>
      </p:sp>
    </p:spTree>
    <p:extLst>
      <p:ext uri="{BB962C8B-B14F-4D97-AF65-F5344CB8AC3E}">
        <p14:creationId xmlns:p14="http://schemas.microsoft.com/office/powerpoint/2010/main" val="11873004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92E04BC-A22A-4E48-B6D9-EE98B885629A}" type="datetimeFigureOut">
              <a:rPr lang="en-GB" smtClean="0"/>
              <a:t>01/05/2024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2CCF69E-D3E5-4DE4-AC75-857331D31E1D}" type="slidenum">
              <a:rPr lang="en-GB" smtClean="0"/>
              <a:t>‹#›</a:t>
            </a:fld>
            <a:endParaRPr lang="en-GB"/>
          </a:p>
        </p:txBody>
      </p:sp>
    </p:spTree>
    <p:extLst>
      <p:ext uri="{BB962C8B-B14F-4D97-AF65-F5344CB8AC3E}">
        <p14:creationId xmlns:p14="http://schemas.microsoft.com/office/powerpoint/2010/main" val="42679237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92E04BC-A22A-4E48-B6D9-EE98B885629A}" type="datetimeFigureOut">
              <a:rPr lang="en-GB" smtClean="0"/>
              <a:t>01/05/2024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2CCF69E-D3E5-4DE4-AC75-857331D31E1D}" type="slidenum">
              <a:rPr lang="en-GB" smtClean="0"/>
              <a:t>‹#›</a:t>
            </a:fld>
            <a:endParaRPr lang="en-GB"/>
          </a:p>
        </p:txBody>
      </p:sp>
    </p:spTree>
    <p:extLst>
      <p:ext uri="{BB962C8B-B14F-4D97-AF65-F5344CB8AC3E}">
        <p14:creationId xmlns:p14="http://schemas.microsoft.com/office/powerpoint/2010/main" val="7655630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92E04BC-A22A-4E48-B6D9-EE98B885629A}" type="datetimeFigureOut">
              <a:rPr lang="en-GB" smtClean="0"/>
              <a:t>01/05/2024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2CCF69E-D3E5-4DE4-AC75-857331D31E1D}" type="slidenum">
              <a:rPr lang="en-GB" smtClean="0"/>
              <a:t>‹#›</a:t>
            </a:fld>
            <a:endParaRPr lang="en-GB"/>
          </a:p>
        </p:txBody>
      </p:sp>
    </p:spTree>
    <p:extLst>
      <p:ext uri="{BB962C8B-B14F-4D97-AF65-F5344CB8AC3E}">
        <p14:creationId xmlns:p14="http://schemas.microsoft.com/office/powerpoint/2010/main" val="5268230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2E04BC-A22A-4E48-B6D9-EE98B885629A}" type="datetimeFigureOut">
              <a:rPr lang="en-GB" smtClean="0"/>
              <a:t>01/05/2024</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CCF69E-D3E5-4DE4-AC75-857331D31E1D}" type="slidenum">
              <a:rPr lang="en-GB" smtClean="0"/>
              <a:t>‹#›</a:t>
            </a:fld>
            <a:endParaRPr lang="en-GB"/>
          </a:p>
        </p:txBody>
      </p:sp>
    </p:spTree>
    <p:extLst>
      <p:ext uri="{BB962C8B-B14F-4D97-AF65-F5344CB8AC3E}">
        <p14:creationId xmlns:p14="http://schemas.microsoft.com/office/powerpoint/2010/main" val="2482727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69412" y="2278450"/>
            <a:ext cx="8605176" cy="3756388"/>
          </a:xfrm>
        </p:spPr>
        <p:txBody>
          <a:bodyPr>
            <a:noAutofit/>
          </a:bodyPr>
          <a:lstStyle/>
          <a:p>
            <a:r>
              <a:rPr lang="en-GB" sz="3200" dirty="0">
                <a:solidFill>
                  <a:schemeClr val="tx1">
                    <a:lumMod val="65000"/>
                    <a:lumOff val="35000"/>
                  </a:schemeClr>
                </a:solidFill>
              </a:rPr>
              <a:t>Learning Outcomes</a:t>
            </a:r>
          </a:p>
          <a:p>
            <a:pPr algn="l"/>
            <a:r>
              <a:rPr lang="en-GB" sz="3200" b="1" dirty="0">
                <a:solidFill>
                  <a:schemeClr val="tx1">
                    <a:lumMod val="65000"/>
                    <a:lumOff val="35000"/>
                  </a:schemeClr>
                </a:solidFill>
              </a:rPr>
              <a:t>Identify </a:t>
            </a:r>
            <a:r>
              <a:rPr lang="en-GB" sz="3200" dirty="0">
                <a:solidFill>
                  <a:schemeClr val="tx1">
                    <a:lumMod val="65000"/>
                    <a:lumOff val="35000"/>
                  </a:schemeClr>
                </a:solidFill>
              </a:rPr>
              <a:t>core knowledge gaps within the topic.</a:t>
            </a:r>
          </a:p>
          <a:p>
            <a:pPr algn="l"/>
            <a:r>
              <a:rPr lang="en-GB" sz="3200" b="1" dirty="0">
                <a:solidFill>
                  <a:schemeClr val="tx1">
                    <a:lumMod val="65000"/>
                    <a:lumOff val="35000"/>
                  </a:schemeClr>
                </a:solidFill>
              </a:rPr>
              <a:t>Practise using </a:t>
            </a:r>
            <a:r>
              <a:rPr lang="en-GB" sz="3200" dirty="0">
                <a:solidFill>
                  <a:schemeClr val="tx1">
                    <a:lumMod val="65000"/>
                    <a:lumOff val="35000"/>
                  </a:schemeClr>
                </a:solidFill>
              </a:rPr>
              <a:t>equations related to the topic.</a:t>
            </a:r>
          </a:p>
        </p:txBody>
      </p:sp>
      <p:sp>
        <p:nvSpPr>
          <p:cNvPr id="4" name="Rectangle 3"/>
          <p:cNvSpPr/>
          <p:nvPr/>
        </p:nvSpPr>
        <p:spPr>
          <a:xfrm>
            <a:off x="71717" y="916926"/>
            <a:ext cx="8928847" cy="1200329"/>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w="11430"/>
                <a:solidFill>
                  <a:srgbClr val="FF3399">
                    <a:lumMod val="75000"/>
                  </a:srgbClr>
                </a:solidFill>
                <a:effectLst>
                  <a:outerShdw blurRad="50800" dist="39000" dir="5460000" algn="tl">
                    <a:srgbClr val="000000">
                      <a:alpha val="38000"/>
                    </a:srgbClr>
                  </a:outerShdw>
                </a:effectLst>
                <a:uLnTx/>
                <a:uFillTx/>
                <a:latin typeface="Calibri" panose="020F0502020204030204"/>
                <a:ea typeface="+mn-ea"/>
                <a:cs typeface="+mn-cs"/>
              </a:rPr>
              <a:t>Review Topic 3</a:t>
            </a:r>
            <a:endParaRPr kumimoji="0" lang="en-US" sz="3600" b="1" i="0" u="sng" strike="noStrike" kern="1200" cap="none" spc="0" normalizeH="0" baseline="0" noProof="0" dirty="0">
              <a:ln w="11430"/>
              <a:solidFill>
                <a:srgbClr val="FF3399">
                  <a:lumMod val="75000"/>
                </a:srgbClr>
              </a:solidFill>
              <a:effectLst>
                <a:outerShdw blurRad="50800" dist="39000" dir="5460000" algn="tl">
                  <a:srgbClr val="000000">
                    <a:alpha val="38000"/>
                  </a:srgbClr>
                </a:outerShdw>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w="11430"/>
                <a:solidFill>
                  <a:srgbClr val="FF3399">
                    <a:lumMod val="75000"/>
                  </a:srgbClr>
                </a:solidFill>
                <a:effectLst>
                  <a:outerShdw blurRad="50800" dist="39000" dir="5460000" algn="tl">
                    <a:srgbClr val="000000">
                      <a:alpha val="38000"/>
                    </a:srgbClr>
                  </a:outerShdw>
                </a:effectLst>
                <a:uLnTx/>
                <a:uFillTx/>
                <a:latin typeface="Calibri" panose="020F0502020204030204"/>
                <a:ea typeface="+mn-ea"/>
                <a:cs typeface="+mn-cs"/>
              </a:rPr>
              <a:t>Conservation of Energy</a:t>
            </a:r>
          </a:p>
        </p:txBody>
      </p:sp>
      <p:sp>
        <p:nvSpPr>
          <p:cNvPr id="6" name="Rectangle 5">
            <a:extLst>
              <a:ext uri="{FF2B5EF4-FFF2-40B4-BE49-F238E27FC236}">
                <a16:creationId xmlns:a16="http://schemas.microsoft.com/office/drawing/2014/main" id="{336B011C-3A90-4689-3427-DF1E9919AA42}"/>
              </a:ext>
            </a:extLst>
          </p:cNvPr>
          <p:cNvSpPr/>
          <p:nvPr/>
        </p:nvSpPr>
        <p:spPr>
          <a:xfrm>
            <a:off x="0" y="0"/>
            <a:ext cx="9144000" cy="52322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w="11430"/>
                <a:solidFill>
                  <a:srgbClr val="FF3399">
                    <a:lumMod val="75000"/>
                  </a:srgbClr>
                </a:solidFill>
                <a:effectLst>
                  <a:outerShdw blurRad="50800" dist="39000" dir="5460000" algn="tl">
                    <a:srgbClr val="000000">
                      <a:alpha val="38000"/>
                    </a:srgbClr>
                  </a:outerShdw>
                </a:effectLst>
                <a:uLnTx/>
                <a:uFillTx/>
                <a:latin typeface="Calibri"/>
                <a:ea typeface="+mn-ea"/>
                <a:cs typeface="+mn-cs"/>
              </a:rPr>
              <a:t>GCSE Physics Revision</a:t>
            </a:r>
          </a:p>
        </p:txBody>
      </p:sp>
      <p:sp>
        <p:nvSpPr>
          <p:cNvPr id="5" name="TextBox 4">
            <a:extLst>
              <a:ext uri="{FF2B5EF4-FFF2-40B4-BE49-F238E27FC236}">
                <a16:creationId xmlns:a16="http://schemas.microsoft.com/office/drawing/2014/main" id="{EBD116EA-75D3-8246-7D1D-A682309D0C23}"/>
              </a:ext>
            </a:extLst>
          </p:cNvPr>
          <p:cNvSpPr txBox="1"/>
          <p:nvPr/>
        </p:nvSpPr>
        <p:spPr>
          <a:xfrm>
            <a:off x="5116835" y="4156644"/>
            <a:ext cx="3757753" cy="1938992"/>
          </a:xfrm>
          <a:prstGeom prst="rect">
            <a:avLst/>
          </a:prstGeom>
          <a:solidFill>
            <a:schemeClr val="bg1"/>
          </a:solidFill>
          <a:ln w="76200">
            <a:solidFill>
              <a:srgbClr val="FF0000"/>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Collect an </a:t>
            </a:r>
            <a:r>
              <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rPr>
              <a:t>A3 revision mat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 mixed tiers - no difference for foundation or higher)</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And fill in as much of </a:t>
            </a:r>
            <a:r>
              <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rPr>
              <a:t>section A and section B </a:t>
            </a: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as you can.</a:t>
            </a:r>
          </a:p>
        </p:txBody>
      </p:sp>
      <p:pic>
        <p:nvPicPr>
          <p:cNvPr id="11" name="Picture 10">
            <a:extLst>
              <a:ext uri="{FF2B5EF4-FFF2-40B4-BE49-F238E27FC236}">
                <a16:creationId xmlns:a16="http://schemas.microsoft.com/office/drawing/2014/main" id="{4E3734FC-1ACA-09F3-AFE1-059C833368D6}"/>
              </a:ext>
            </a:extLst>
          </p:cNvPr>
          <p:cNvPicPr>
            <a:picLocks noChangeAspect="1"/>
          </p:cNvPicPr>
          <p:nvPr/>
        </p:nvPicPr>
        <p:blipFill>
          <a:blip r:embed="rId2">
            <a:grayscl/>
          </a:blip>
          <a:stretch>
            <a:fillRect/>
          </a:stretch>
        </p:blipFill>
        <p:spPr>
          <a:xfrm rot="21168021">
            <a:off x="392369" y="4242078"/>
            <a:ext cx="3144457" cy="216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11">
            <a:extLst>
              <a:ext uri="{FF2B5EF4-FFF2-40B4-BE49-F238E27FC236}">
                <a16:creationId xmlns:a16="http://schemas.microsoft.com/office/drawing/2014/main" id="{E72834D4-4819-D734-A1FC-E2BD864C9D58}"/>
              </a:ext>
            </a:extLst>
          </p:cNvPr>
          <p:cNvPicPr>
            <a:picLocks noChangeAspect="1"/>
          </p:cNvPicPr>
          <p:nvPr/>
        </p:nvPicPr>
        <p:blipFill>
          <a:blip r:embed="rId3">
            <a:grayscl/>
          </a:blip>
          <a:stretch>
            <a:fillRect/>
          </a:stretch>
        </p:blipFill>
        <p:spPr>
          <a:xfrm>
            <a:off x="1259450" y="4242078"/>
            <a:ext cx="3128859" cy="216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894042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2CF82DE-EAA9-A564-9F43-D426520EFBBE}"/>
              </a:ext>
            </a:extLst>
          </p:cNvPr>
          <p:cNvSpPr txBox="1"/>
          <p:nvPr/>
        </p:nvSpPr>
        <p:spPr>
          <a:xfrm>
            <a:off x="2223247" y="246981"/>
            <a:ext cx="6267610" cy="1015663"/>
          </a:xfrm>
          <a:prstGeom prst="rect">
            <a:avLst/>
          </a:prstGeom>
          <a:solidFill>
            <a:schemeClr val="bg1"/>
          </a:solidFill>
          <a:ln w="76200">
            <a:solidFill>
              <a:srgbClr val="FF0000"/>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Collect an </a:t>
            </a:r>
            <a:r>
              <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rPr>
              <a:t>A3 revision mat </a:t>
            </a: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(mixed tiers - higher and foundation pick up the same one)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And fill in as much of </a:t>
            </a:r>
            <a:r>
              <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rPr>
              <a:t>section A and section B </a:t>
            </a: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as you can.</a:t>
            </a:r>
          </a:p>
        </p:txBody>
      </p:sp>
      <p:sp>
        <p:nvSpPr>
          <p:cNvPr id="5" name="Pentagon 4"/>
          <p:cNvSpPr/>
          <p:nvPr/>
        </p:nvSpPr>
        <p:spPr>
          <a:xfrm rot="5400000">
            <a:off x="445748" y="-249876"/>
            <a:ext cx="886839" cy="1621014"/>
          </a:xfrm>
          <a:prstGeom prst="homePlat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Section A</a:t>
            </a:r>
          </a:p>
        </p:txBody>
      </p:sp>
      <p:sp>
        <p:nvSpPr>
          <p:cNvPr id="6" name="Pentagon 5"/>
          <p:cNvSpPr/>
          <p:nvPr/>
        </p:nvSpPr>
        <p:spPr>
          <a:xfrm rot="5400000">
            <a:off x="445747" y="541614"/>
            <a:ext cx="886839" cy="1621014"/>
          </a:xfrm>
          <a:prstGeom prst="homePlat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Section B</a:t>
            </a:r>
          </a:p>
        </p:txBody>
      </p:sp>
      <p:sp>
        <p:nvSpPr>
          <p:cNvPr id="7" name="Pentagon 6"/>
          <p:cNvSpPr/>
          <p:nvPr/>
        </p:nvSpPr>
        <p:spPr>
          <a:xfrm rot="5400000">
            <a:off x="251119" y="1527732"/>
            <a:ext cx="1276092" cy="1621014"/>
          </a:xfrm>
          <a:prstGeom prst="homePlate">
            <a:avLst>
              <a:gd name="adj" fmla="val 37355"/>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lvl="0" algn="ctr">
              <a:defRPr/>
            </a:pPr>
            <a:r>
              <a:rPr lang="en-GB" dirty="0">
                <a:solidFill>
                  <a:prstClr val="black"/>
                </a:solidFill>
              </a:rPr>
              <a:t>Thermal energy transfer recap</a:t>
            </a:r>
            <a:endParaRPr lang="en-GB" dirty="0">
              <a:solidFill>
                <a:prstClr val="black"/>
              </a:solidFill>
            </a:endParaRPr>
          </a:p>
        </p:txBody>
      </p:sp>
      <p:sp>
        <p:nvSpPr>
          <p:cNvPr id="8" name="Pentagon 7"/>
          <p:cNvSpPr/>
          <p:nvPr/>
        </p:nvSpPr>
        <p:spPr>
          <a:xfrm rot="5400000">
            <a:off x="445745" y="2513851"/>
            <a:ext cx="886839" cy="1621014"/>
          </a:xfrm>
          <a:prstGeom prst="homePlat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Section C</a:t>
            </a:r>
          </a:p>
        </p:txBody>
      </p:sp>
      <p:sp>
        <p:nvSpPr>
          <p:cNvPr id="9" name="Pentagon 8"/>
          <p:cNvSpPr/>
          <p:nvPr/>
        </p:nvSpPr>
        <p:spPr>
          <a:xfrm rot="5400000">
            <a:off x="445745" y="3400690"/>
            <a:ext cx="886839" cy="1621014"/>
          </a:xfrm>
          <a:prstGeom prst="homePlat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Section D</a:t>
            </a:r>
          </a:p>
        </p:txBody>
      </p:sp>
      <p:sp>
        <p:nvSpPr>
          <p:cNvPr id="11" name="TextBox 10"/>
          <p:cNvSpPr txBox="1"/>
          <p:nvPr/>
        </p:nvSpPr>
        <p:spPr>
          <a:xfrm>
            <a:off x="5536091" y="6320118"/>
            <a:ext cx="3499212" cy="230832"/>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GB" sz="900" b="0" i="1" u="none" strike="noStrike" kern="1200" cap="none" spc="0" normalizeH="0" baseline="0" noProof="0" dirty="0">
                <a:ln>
                  <a:noFill/>
                </a:ln>
                <a:solidFill>
                  <a:prstClr val="black"/>
                </a:solidFill>
                <a:effectLst/>
                <a:uLnTx/>
                <a:uFillTx/>
                <a:latin typeface="Calibri" panose="020F0502020204030204"/>
                <a:ea typeface="+mn-ea"/>
                <a:cs typeface="+mn-cs"/>
              </a:rPr>
              <a:t>Click again to show answers to section A multiple choice</a:t>
            </a:r>
          </a:p>
        </p:txBody>
      </p:sp>
      <p:sp>
        <p:nvSpPr>
          <p:cNvPr id="12" name="TextBox 11"/>
          <p:cNvSpPr txBox="1"/>
          <p:nvPr/>
        </p:nvSpPr>
        <p:spPr>
          <a:xfrm>
            <a:off x="5536091" y="6562165"/>
            <a:ext cx="3499212" cy="230832"/>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GB" sz="900" b="0" i="1" u="none" strike="noStrike" kern="1200" cap="none" spc="0" normalizeH="0" baseline="0" noProof="0" dirty="0">
                <a:ln>
                  <a:noFill/>
                </a:ln>
                <a:solidFill>
                  <a:prstClr val="black"/>
                </a:solidFill>
                <a:effectLst/>
                <a:uLnTx/>
                <a:uFillTx/>
                <a:latin typeface="Calibri" panose="020F0502020204030204"/>
                <a:ea typeface="+mn-ea"/>
                <a:cs typeface="+mn-cs"/>
              </a:rPr>
              <a:t>Click again to show answers to section bottom half</a:t>
            </a:r>
          </a:p>
        </p:txBody>
      </p:sp>
      <p:pic>
        <p:nvPicPr>
          <p:cNvPr id="13" name="Picture 12"/>
          <p:cNvPicPr>
            <a:picLocks noChangeAspect="1"/>
          </p:cNvPicPr>
          <p:nvPr/>
        </p:nvPicPr>
        <p:blipFill>
          <a:blip r:embed="rId2">
            <a:extLst>
              <a:ext uri="{28A0092B-C50C-407E-A947-70E740481C1C}">
                <a14:useLocalDpi xmlns:a14="http://schemas.microsoft.com/office/drawing/2010/main" val="0"/>
              </a:ext>
            </a:extLst>
          </a:blip>
          <a:srcRect/>
          <a:stretch/>
        </p:blipFill>
        <p:spPr>
          <a:xfrm>
            <a:off x="2050734" y="1528822"/>
            <a:ext cx="6843860" cy="3800355"/>
          </a:xfrm>
          <a:prstGeom prst="rect">
            <a:avLst/>
          </a:prstGeom>
        </p:spPr>
      </p:pic>
      <p:sp>
        <p:nvSpPr>
          <p:cNvPr id="2" name="Pentagon 8">
            <a:extLst>
              <a:ext uri="{FF2B5EF4-FFF2-40B4-BE49-F238E27FC236}">
                <a16:creationId xmlns:a16="http://schemas.microsoft.com/office/drawing/2014/main" id="{FE01C0F2-B82F-BC3E-A47E-FD09C570F278}"/>
              </a:ext>
            </a:extLst>
          </p:cNvPr>
          <p:cNvSpPr/>
          <p:nvPr/>
        </p:nvSpPr>
        <p:spPr>
          <a:xfrm rot="5400000">
            <a:off x="112583" y="4585115"/>
            <a:ext cx="1553162" cy="1621014"/>
          </a:xfrm>
          <a:prstGeom prst="homePlate">
            <a:avLst>
              <a:gd name="adj" fmla="val 23016"/>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Extension task: Past paper</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4592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entagon 4"/>
          <p:cNvSpPr/>
          <p:nvPr/>
        </p:nvSpPr>
        <p:spPr>
          <a:xfrm rot="5400000">
            <a:off x="445748" y="-249876"/>
            <a:ext cx="886839" cy="1621014"/>
          </a:xfrm>
          <a:prstGeom prst="homePlat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Section A</a:t>
            </a:r>
          </a:p>
        </p:txBody>
      </p:sp>
      <p:sp>
        <p:nvSpPr>
          <p:cNvPr id="6" name="Pentagon 5"/>
          <p:cNvSpPr/>
          <p:nvPr/>
        </p:nvSpPr>
        <p:spPr>
          <a:xfrm rot="5400000">
            <a:off x="445747" y="541614"/>
            <a:ext cx="886839" cy="1621014"/>
          </a:xfrm>
          <a:prstGeom prst="homePlat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Section B</a:t>
            </a:r>
          </a:p>
        </p:txBody>
      </p:sp>
      <p:sp>
        <p:nvSpPr>
          <p:cNvPr id="7" name="Pentagon 6"/>
          <p:cNvSpPr/>
          <p:nvPr/>
        </p:nvSpPr>
        <p:spPr>
          <a:xfrm rot="5400000">
            <a:off x="251119" y="1527732"/>
            <a:ext cx="1276092" cy="1621014"/>
          </a:xfrm>
          <a:prstGeom prst="homePlate">
            <a:avLst>
              <a:gd name="adj" fmla="val 37355"/>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lvl="0" algn="ctr">
              <a:defRPr/>
            </a:pPr>
            <a:r>
              <a:rPr lang="en-GB" dirty="0">
                <a:solidFill>
                  <a:prstClr val="black"/>
                </a:solidFill>
              </a:rPr>
              <a:t>Thermal energy transfer recap</a:t>
            </a:r>
            <a:endParaRPr lang="en-GB" dirty="0">
              <a:solidFill>
                <a:prstClr val="black"/>
              </a:solidFill>
            </a:endParaRPr>
          </a:p>
        </p:txBody>
      </p:sp>
      <p:sp>
        <p:nvSpPr>
          <p:cNvPr id="8" name="Pentagon 7"/>
          <p:cNvSpPr/>
          <p:nvPr/>
        </p:nvSpPr>
        <p:spPr>
          <a:xfrm rot="5400000">
            <a:off x="445745" y="2513851"/>
            <a:ext cx="886839" cy="1621014"/>
          </a:xfrm>
          <a:prstGeom prst="homePlat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Section C</a:t>
            </a:r>
          </a:p>
        </p:txBody>
      </p:sp>
      <p:sp>
        <p:nvSpPr>
          <p:cNvPr id="9" name="Pentagon 8"/>
          <p:cNvSpPr/>
          <p:nvPr/>
        </p:nvSpPr>
        <p:spPr>
          <a:xfrm rot="5400000">
            <a:off x="445745" y="3400690"/>
            <a:ext cx="886839" cy="1621014"/>
          </a:xfrm>
          <a:prstGeom prst="homePlat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Section D</a:t>
            </a:r>
          </a:p>
        </p:txBody>
      </p:sp>
      <p:sp>
        <p:nvSpPr>
          <p:cNvPr id="11" name="TextBox 10">
            <a:extLst>
              <a:ext uri="{FF2B5EF4-FFF2-40B4-BE49-F238E27FC236}">
                <a16:creationId xmlns:a16="http://schemas.microsoft.com/office/drawing/2014/main" id="{22CF82DE-EAA9-A564-9F43-D426520EFBBE}"/>
              </a:ext>
            </a:extLst>
          </p:cNvPr>
          <p:cNvSpPr txBox="1"/>
          <p:nvPr/>
        </p:nvSpPr>
        <p:spPr>
          <a:xfrm>
            <a:off x="2223247" y="246981"/>
            <a:ext cx="6186444" cy="400110"/>
          </a:xfrm>
          <a:prstGeom prst="rect">
            <a:avLst/>
          </a:prstGeom>
          <a:solidFill>
            <a:schemeClr val="bg1"/>
          </a:solidFill>
          <a:ln w="76200">
            <a:solidFill>
              <a:srgbClr val="FF0000"/>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Fill in as much of </a:t>
            </a:r>
            <a:r>
              <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rPr>
              <a:t>section A and section B </a:t>
            </a: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as you can.</a:t>
            </a:r>
          </a:p>
        </p:txBody>
      </p:sp>
      <p:pic>
        <p:nvPicPr>
          <p:cNvPr id="12" name="Picture 11"/>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405251" y="311214"/>
            <a:ext cx="432514" cy="450535"/>
          </a:xfrm>
          <a:prstGeom prst="rect">
            <a:avLst/>
          </a:prstGeom>
        </p:spPr>
      </p:pic>
      <p:sp>
        <p:nvSpPr>
          <p:cNvPr id="13" name="TextBox 12"/>
          <p:cNvSpPr txBox="1"/>
          <p:nvPr/>
        </p:nvSpPr>
        <p:spPr>
          <a:xfrm>
            <a:off x="5536091" y="6562165"/>
            <a:ext cx="3499212" cy="230832"/>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GB" sz="900" b="0" i="1" u="none" strike="noStrike" kern="1200" cap="none" spc="0" normalizeH="0" baseline="0" noProof="0" dirty="0">
                <a:ln>
                  <a:noFill/>
                </a:ln>
                <a:solidFill>
                  <a:prstClr val="black"/>
                </a:solidFill>
                <a:effectLst/>
                <a:uLnTx/>
                <a:uFillTx/>
                <a:latin typeface="Calibri" panose="020F0502020204030204"/>
                <a:ea typeface="+mn-ea"/>
                <a:cs typeface="+mn-cs"/>
              </a:rPr>
              <a:t>Click again to show </a:t>
            </a:r>
            <a:r>
              <a:rPr kumimoji="0" lang="en-GB" sz="900" b="0" i="1" u="none" strike="noStrike" kern="1200" cap="none" spc="0" normalizeH="0" baseline="0" noProof="0" dirty="0" err="1" smtClean="0">
                <a:ln>
                  <a:noFill/>
                </a:ln>
                <a:solidFill>
                  <a:prstClr val="black"/>
                </a:solidFill>
                <a:effectLst/>
                <a:uLnTx/>
                <a:uFillTx/>
                <a:latin typeface="Calibri" panose="020F0502020204030204"/>
                <a:ea typeface="+mn-ea"/>
                <a:cs typeface="+mn-cs"/>
              </a:rPr>
              <a:t>exermplar</a:t>
            </a:r>
            <a:r>
              <a:rPr kumimoji="0" lang="en-GB" sz="900" b="0" i="1" u="none" strike="noStrike" kern="1200" cap="none" spc="0" normalizeH="0" baseline="0" noProof="0" dirty="0" smtClean="0">
                <a:ln>
                  <a:noFill/>
                </a:ln>
                <a:solidFill>
                  <a:prstClr val="black"/>
                </a:solidFill>
                <a:effectLst/>
                <a:uLnTx/>
                <a:uFillTx/>
                <a:latin typeface="Calibri" panose="020F0502020204030204"/>
                <a:ea typeface="+mn-ea"/>
                <a:cs typeface="+mn-cs"/>
              </a:rPr>
              <a:t> </a:t>
            </a:r>
            <a:r>
              <a:rPr kumimoji="0" lang="en-GB" sz="900" b="0" i="1" u="none" strike="noStrike" kern="1200" cap="none" spc="0" normalizeH="0" baseline="0" noProof="0" dirty="0">
                <a:ln>
                  <a:noFill/>
                </a:ln>
                <a:solidFill>
                  <a:prstClr val="black"/>
                </a:solidFill>
                <a:effectLst/>
                <a:uLnTx/>
                <a:uFillTx/>
                <a:latin typeface="Calibri" panose="020F0502020204030204"/>
                <a:ea typeface="+mn-ea"/>
                <a:cs typeface="+mn-cs"/>
              </a:rPr>
              <a:t>to section B top half</a:t>
            </a:r>
          </a:p>
        </p:txBody>
      </p:sp>
      <p:pic>
        <p:nvPicPr>
          <p:cNvPr id="14" name="Picture 13"/>
          <p:cNvPicPr>
            <a:picLocks noChangeAspect="1"/>
          </p:cNvPicPr>
          <p:nvPr/>
        </p:nvPicPr>
        <p:blipFill>
          <a:blip r:embed="rId3">
            <a:extLst>
              <a:ext uri="{28A0092B-C50C-407E-A947-70E740481C1C}">
                <a14:useLocalDpi xmlns:a14="http://schemas.microsoft.com/office/drawing/2010/main" val="0"/>
              </a:ext>
            </a:extLst>
          </a:blip>
          <a:srcRect/>
          <a:stretch/>
        </p:blipFill>
        <p:spPr>
          <a:xfrm>
            <a:off x="1932954" y="756649"/>
            <a:ext cx="6785586" cy="5639757"/>
          </a:xfrm>
          <a:prstGeom prst="rect">
            <a:avLst/>
          </a:prstGeom>
        </p:spPr>
      </p:pic>
      <p:sp>
        <p:nvSpPr>
          <p:cNvPr id="2" name="Pentagon 8">
            <a:extLst>
              <a:ext uri="{FF2B5EF4-FFF2-40B4-BE49-F238E27FC236}">
                <a16:creationId xmlns:a16="http://schemas.microsoft.com/office/drawing/2014/main" id="{1EE461A3-8F68-172A-8475-58D1CE4DF441}"/>
              </a:ext>
            </a:extLst>
          </p:cNvPr>
          <p:cNvSpPr/>
          <p:nvPr/>
        </p:nvSpPr>
        <p:spPr>
          <a:xfrm rot="5400000">
            <a:off x="112583" y="4585115"/>
            <a:ext cx="1553162" cy="1621014"/>
          </a:xfrm>
          <a:prstGeom prst="homePlate">
            <a:avLst>
              <a:gd name="adj" fmla="val 23016"/>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Extension task: Past paper</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5230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entagon 4"/>
          <p:cNvSpPr/>
          <p:nvPr/>
        </p:nvSpPr>
        <p:spPr>
          <a:xfrm rot="5400000">
            <a:off x="445748" y="-249876"/>
            <a:ext cx="886839" cy="1621014"/>
          </a:xfrm>
          <a:prstGeom prst="homePlat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Section A</a:t>
            </a:r>
          </a:p>
        </p:txBody>
      </p:sp>
      <p:sp>
        <p:nvSpPr>
          <p:cNvPr id="6" name="Pentagon 5"/>
          <p:cNvSpPr/>
          <p:nvPr/>
        </p:nvSpPr>
        <p:spPr>
          <a:xfrm rot="5400000">
            <a:off x="445747" y="541614"/>
            <a:ext cx="886839" cy="1621014"/>
          </a:xfrm>
          <a:prstGeom prst="homePlat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Section B</a:t>
            </a:r>
          </a:p>
        </p:txBody>
      </p:sp>
      <p:sp>
        <p:nvSpPr>
          <p:cNvPr id="7" name="Pentagon 6"/>
          <p:cNvSpPr/>
          <p:nvPr/>
        </p:nvSpPr>
        <p:spPr>
          <a:xfrm rot="5400000">
            <a:off x="251119" y="1527732"/>
            <a:ext cx="1276092" cy="1621014"/>
          </a:xfrm>
          <a:prstGeom prst="homePlate">
            <a:avLst>
              <a:gd name="adj" fmla="val 37355"/>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lvl="0" algn="ctr">
              <a:defRPr/>
            </a:pPr>
            <a:r>
              <a:rPr lang="en-GB" dirty="0">
                <a:solidFill>
                  <a:prstClr val="black"/>
                </a:solidFill>
              </a:rPr>
              <a:t>Thermal energy transfer recap</a:t>
            </a:r>
            <a:endParaRPr lang="en-GB" dirty="0">
              <a:solidFill>
                <a:prstClr val="black"/>
              </a:solidFill>
            </a:endParaRPr>
          </a:p>
        </p:txBody>
      </p:sp>
      <p:sp>
        <p:nvSpPr>
          <p:cNvPr id="8" name="Pentagon 7"/>
          <p:cNvSpPr/>
          <p:nvPr/>
        </p:nvSpPr>
        <p:spPr>
          <a:xfrm rot="5400000">
            <a:off x="445745" y="2513851"/>
            <a:ext cx="886839" cy="1621014"/>
          </a:xfrm>
          <a:prstGeom prst="homePlat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Section C</a:t>
            </a:r>
          </a:p>
        </p:txBody>
      </p:sp>
      <p:sp>
        <p:nvSpPr>
          <p:cNvPr id="9" name="Pentagon 8"/>
          <p:cNvSpPr/>
          <p:nvPr/>
        </p:nvSpPr>
        <p:spPr>
          <a:xfrm rot="5400000">
            <a:off x="445745" y="3400690"/>
            <a:ext cx="886839" cy="1621014"/>
          </a:xfrm>
          <a:prstGeom prst="homePlat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Section D</a:t>
            </a:r>
          </a:p>
        </p:txBody>
      </p:sp>
      <p:pic>
        <p:nvPicPr>
          <p:cNvPr id="12" name="Picture 11"/>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405251" y="311214"/>
            <a:ext cx="432514" cy="450535"/>
          </a:xfrm>
          <a:prstGeom prst="rect">
            <a:avLst/>
          </a:prstGeom>
        </p:spPr>
      </p:pic>
      <p:sp>
        <p:nvSpPr>
          <p:cNvPr id="13" name="TextBox 12"/>
          <p:cNvSpPr txBox="1"/>
          <p:nvPr/>
        </p:nvSpPr>
        <p:spPr>
          <a:xfrm>
            <a:off x="5497759" y="6256399"/>
            <a:ext cx="3499212" cy="230832"/>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GB" sz="900" b="0" i="1" u="none" strike="noStrike" kern="1200" cap="none" spc="0" normalizeH="0" baseline="0" noProof="0" dirty="0">
                <a:ln>
                  <a:noFill/>
                </a:ln>
                <a:solidFill>
                  <a:prstClr val="black"/>
                </a:solidFill>
                <a:effectLst/>
                <a:uLnTx/>
                <a:uFillTx/>
                <a:latin typeface="Calibri" panose="020F0502020204030204"/>
                <a:ea typeface="+mn-ea"/>
                <a:cs typeface="+mn-cs"/>
              </a:rPr>
              <a:t>Click again to show answers to section B bottom half</a:t>
            </a:r>
          </a:p>
        </p:txBody>
      </p:sp>
      <p:sp>
        <p:nvSpPr>
          <p:cNvPr id="14" name="TextBox 13">
            <a:extLst>
              <a:ext uri="{FF2B5EF4-FFF2-40B4-BE49-F238E27FC236}">
                <a16:creationId xmlns:a16="http://schemas.microsoft.com/office/drawing/2014/main" id="{22CF82DE-EAA9-A564-9F43-D426520EFBBE}"/>
              </a:ext>
            </a:extLst>
          </p:cNvPr>
          <p:cNvSpPr txBox="1"/>
          <p:nvPr/>
        </p:nvSpPr>
        <p:spPr>
          <a:xfrm>
            <a:off x="2223247" y="246981"/>
            <a:ext cx="6186444" cy="400110"/>
          </a:xfrm>
          <a:prstGeom prst="rect">
            <a:avLst/>
          </a:prstGeom>
          <a:solidFill>
            <a:schemeClr val="bg1"/>
          </a:solidFill>
          <a:ln w="76200">
            <a:solidFill>
              <a:srgbClr val="FF0000"/>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Fill in as much of </a:t>
            </a:r>
            <a:r>
              <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rPr>
              <a:t>section A and section B </a:t>
            </a: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as you can.</a:t>
            </a:r>
          </a:p>
        </p:txBody>
      </p:sp>
      <p:sp>
        <p:nvSpPr>
          <p:cNvPr id="21" name="Rectangle 20"/>
          <p:cNvSpPr/>
          <p:nvPr/>
        </p:nvSpPr>
        <p:spPr>
          <a:xfrm>
            <a:off x="2134067" y="3925616"/>
            <a:ext cx="444933" cy="22339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BC9B8E74-BD5D-5559-C717-7DB64E5F899F}"/>
              </a:ext>
            </a:extLst>
          </p:cNvPr>
          <p:cNvPicPr>
            <a:picLocks noChangeAspect="1"/>
          </p:cNvPicPr>
          <p:nvPr/>
        </p:nvPicPr>
        <p:blipFill rotWithShape="1">
          <a:blip r:embed="rId3"/>
          <a:srcRect t="27204" b="57761"/>
          <a:stretch/>
        </p:blipFill>
        <p:spPr>
          <a:xfrm>
            <a:off x="2184915" y="4313275"/>
            <a:ext cx="6959085" cy="797858"/>
          </a:xfrm>
          <a:prstGeom prst="rect">
            <a:avLst/>
          </a:prstGeom>
        </p:spPr>
      </p:pic>
      <p:sp>
        <p:nvSpPr>
          <p:cNvPr id="4" name="Pentagon 8">
            <a:extLst>
              <a:ext uri="{FF2B5EF4-FFF2-40B4-BE49-F238E27FC236}">
                <a16:creationId xmlns:a16="http://schemas.microsoft.com/office/drawing/2014/main" id="{07CDE8E7-6871-98CE-5E7D-6DD6340A23E1}"/>
              </a:ext>
            </a:extLst>
          </p:cNvPr>
          <p:cNvSpPr/>
          <p:nvPr/>
        </p:nvSpPr>
        <p:spPr>
          <a:xfrm rot="5400000">
            <a:off x="112583" y="4585115"/>
            <a:ext cx="1553162" cy="1621014"/>
          </a:xfrm>
          <a:prstGeom prst="homePlate">
            <a:avLst>
              <a:gd name="adj" fmla="val 23016"/>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Extension task: Past paper</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5" name="Picture 14">
            <a:extLst>
              <a:ext uri="{FF2B5EF4-FFF2-40B4-BE49-F238E27FC236}">
                <a16:creationId xmlns:a16="http://schemas.microsoft.com/office/drawing/2014/main" id="{BC9B8E74-BD5D-5559-C717-7DB64E5F899F}"/>
              </a:ext>
            </a:extLst>
          </p:cNvPr>
          <p:cNvPicPr>
            <a:picLocks noChangeAspect="1"/>
          </p:cNvPicPr>
          <p:nvPr/>
        </p:nvPicPr>
        <p:blipFill rotWithShape="1">
          <a:blip r:embed="rId3"/>
          <a:srcRect l="773" t="90216" r="-773" b="155"/>
          <a:stretch/>
        </p:blipFill>
        <p:spPr>
          <a:xfrm>
            <a:off x="2134067" y="5404752"/>
            <a:ext cx="6959085" cy="510988"/>
          </a:xfrm>
          <a:prstGeom prst="rect">
            <a:avLst/>
          </a:prstGeom>
        </p:spPr>
      </p:pic>
      <p:sp>
        <p:nvSpPr>
          <p:cNvPr id="2" name="TextBox 1"/>
          <p:cNvSpPr txBox="1"/>
          <p:nvPr/>
        </p:nvSpPr>
        <p:spPr>
          <a:xfrm>
            <a:off x="2875061" y="688436"/>
            <a:ext cx="4993341" cy="523220"/>
          </a:xfrm>
          <a:prstGeom prst="rect">
            <a:avLst/>
          </a:prstGeom>
          <a:noFill/>
        </p:spPr>
        <p:txBody>
          <a:bodyPr wrap="square" rtlCol="0">
            <a:spAutoFit/>
          </a:bodyPr>
          <a:lstStyle/>
          <a:p>
            <a:pPr algn="ctr"/>
            <a:r>
              <a:rPr lang="en-GB" sz="2800" dirty="0" smtClean="0"/>
              <a:t>Is something changing speed?</a:t>
            </a:r>
            <a:endParaRPr lang="en-GB" sz="2800" dirty="0"/>
          </a:p>
        </p:txBody>
      </p:sp>
      <p:sp>
        <p:nvSpPr>
          <p:cNvPr id="16" name="TextBox 15"/>
          <p:cNvSpPr txBox="1"/>
          <p:nvPr/>
        </p:nvSpPr>
        <p:spPr>
          <a:xfrm>
            <a:off x="7285696" y="1102226"/>
            <a:ext cx="1165411" cy="523220"/>
          </a:xfrm>
          <a:prstGeom prst="rect">
            <a:avLst/>
          </a:prstGeom>
          <a:noFill/>
        </p:spPr>
        <p:txBody>
          <a:bodyPr wrap="square" rtlCol="0">
            <a:spAutoFit/>
          </a:bodyPr>
          <a:lstStyle/>
          <a:p>
            <a:pPr algn="ctr"/>
            <a:r>
              <a:rPr lang="en-GB" sz="2800" dirty="0" smtClean="0"/>
              <a:t>No</a:t>
            </a:r>
            <a:endParaRPr lang="en-GB" sz="2800" dirty="0"/>
          </a:p>
        </p:txBody>
      </p:sp>
      <p:sp>
        <p:nvSpPr>
          <p:cNvPr id="17" name="TextBox 16"/>
          <p:cNvSpPr txBox="1"/>
          <p:nvPr/>
        </p:nvSpPr>
        <p:spPr>
          <a:xfrm>
            <a:off x="3654989" y="1189063"/>
            <a:ext cx="1165411" cy="523220"/>
          </a:xfrm>
          <a:prstGeom prst="rect">
            <a:avLst/>
          </a:prstGeom>
          <a:noFill/>
        </p:spPr>
        <p:txBody>
          <a:bodyPr wrap="square" rtlCol="0">
            <a:spAutoFit/>
          </a:bodyPr>
          <a:lstStyle/>
          <a:p>
            <a:pPr algn="ctr"/>
            <a:r>
              <a:rPr lang="en-GB" sz="2800" dirty="0" smtClean="0"/>
              <a:t>Yes</a:t>
            </a:r>
            <a:endParaRPr lang="en-GB" sz="2800" dirty="0"/>
          </a:p>
        </p:txBody>
      </p:sp>
      <p:sp>
        <p:nvSpPr>
          <p:cNvPr id="18" name="TextBox 17"/>
          <p:cNvSpPr txBox="1"/>
          <p:nvPr/>
        </p:nvSpPr>
        <p:spPr>
          <a:xfrm>
            <a:off x="1801364" y="2781073"/>
            <a:ext cx="2625061" cy="830997"/>
          </a:xfrm>
          <a:prstGeom prst="rect">
            <a:avLst/>
          </a:prstGeom>
          <a:noFill/>
        </p:spPr>
        <p:txBody>
          <a:bodyPr wrap="square" rtlCol="0">
            <a:spAutoFit/>
          </a:bodyPr>
          <a:lstStyle/>
          <a:p>
            <a:pPr algn="ctr"/>
            <a:r>
              <a:rPr lang="en-GB" sz="2800" dirty="0" smtClean="0"/>
              <a:t>Slowing down </a:t>
            </a:r>
            <a:r>
              <a:rPr lang="en-GB" dirty="0" smtClean="0"/>
              <a:t>(losing kinetic energy)</a:t>
            </a:r>
            <a:endParaRPr lang="en-GB" dirty="0"/>
          </a:p>
        </p:txBody>
      </p:sp>
      <p:sp>
        <p:nvSpPr>
          <p:cNvPr id="20" name="TextBox 19"/>
          <p:cNvSpPr txBox="1"/>
          <p:nvPr/>
        </p:nvSpPr>
        <p:spPr>
          <a:xfrm>
            <a:off x="6775719" y="1535088"/>
            <a:ext cx="2145862" cy="830997"/>
          </a:xfrm>
          <a:prstGeom prst="rect">
            <a:avLst/>
          </a:prstGeom>
          <a:noFill/>
        </p:spPr>
        <p:txBody>
          <a:bodyPr wrap="square" rtlCol="0">
            <a:spAutoFit/>
          </a:bodyPr>
          <a:lstStyle/>
          <a:p>
            <a:pPr algn="ctr"/>
            <a:r>
              <a:rPr lang="en-GB" sz="2400" dirty="0" smtClean="0">
                <a:solidFill>
                  <a:schemeClr val="accent2">
                    <a:lumMod val="75000"/>
                  </a:schemeClr>
                </a:solidFill>
              </a:rPr>
              <a:t>Kinetic energy is not involved</a:t>
            </a:r>
            <a:endParaRPr lang="en-GB" sz="2400" dirty="0">
              <a:solidFill>
                <a:schemeClr val="accent2">
                  <a:lumMod val="75000"/>
                </a:schemeClr>
              </a:solidFill>
            </a:endParaRPr>
          </a:p>
        </p:txBody>
      </p:sp>
      <p:sp>
        <p:nvSpPr>
          <p:cNvPr id="22" name="TextBox 21"/>
          <p:cNvSpPr txBox="1"/>
          <p:nvPr/>
        </p:nvSpPr>
        <p:spPr>
          <a:xfrm>
            <a:off x="1699671" y="3523969"/>
            <a:ext cx="4476946" cy="523220"/>
          </a:xfrm>
          <a:prstGeom prst="rect">
            <a:avLst/>
          </a:prstGeom>
          <a:noFill/>
        </p:spPr>
        <p:txBody>
          <a:bodyPr wrap="square" rtlCol="0">
            <a:spAutoFit/>
          </a:bodyPr>
          <a:lstStyle/>
          <a:p>
            <a:pPr algn="ctr"/>
            <a:r>
              <a:rPr lang="en-GB" sz="2800" dirty="0" smtClean="0">
                <a:solidFill>
                  <a:schemeClr val="accent2">
                    <a:lumMod val="75000"/>
                  </a:schemeClr>
                </a:solidFill>
              </a:rPr>
              <a:t>Kinetic energy → ………….</a:t>
            </a:r>
            <a:endParaRPr lang="en-GB" sz="2800" dirty="0">
              <a:solidFill>
                <a:schemeClr val="accent2">
                  <a:lumMod val="75000"/>
                </a:schemeClr>
              </a:solidFill>
            </a:endParaRPr>
          </a:p>
        </p:txBody>
      </p:sp>
      <p:sp>
        <p:nvSpPr>
          <p:cNvPr id="23" name="TextBox 22"/>
          <p:cNvSpPr txBox="1"/>
          <p:nvPr/>
        </p:nvSpPr>
        <p:spPr>
          <a:xfrm>
            <a:off x="1801364" y="1590666"/>
            <a:ext cx="2625061" cy="800219"/>
          </a:xfrm>
          <a:prstGeom prst="rect">
            <a:avLst/>
          </a:prstGeom>
          <a:noFill/>
        </p:spPr>
        <p:txBody>
          <a:bodyPr wrap="square" rtlCol="0">
            <a:spAutoFit/>
          </a:bodyPr>
          <a:lstStyle/>
          <a:p>
            <a:pPr algn="ctr"/>
            <a:r>
              <a:rPr lang="en-GB" sz="2800" dirty="0" smtClean="0"/>
              <a:t>Speeding up </a:t>
            </a:r>
            <a:r>
              <a:rPr lang="en-GB" dirty="0" smtClean="0"/>
              <a:t>(gaining kinetic energy)</a:t>
            </a:r>
            <a:endParaRPr lang="en-GB" dirty="0"/>
          </a:p>
        </p:txBody>
      </p:sp>
      <p:sp>
        <p:nvSpPr>
          <p:cNvPr id="24" name="TextBox 23"/>
          <p:cNvSpPr txBox="1"/>
          <p:nvPr/>
        </p:nvSpPr>
        <p:spPr>
          <a:xfrm>
            <a:off x="2617332" y="2335734"/>
            <a:ext cx="4476946" cy="523220"/>
          </a:xfrm>
          <a:prstGeom prst="rect">
            <a:avLst/>
          </a:prstGeom>
          <a:noFill/>
        </p:spPr>
        <p:txBody>
          <a:bodyPr wrap="square" rtlCol="0">
            <a:spAutoFit/>
          </a:bodyPr>
          <a:lstStyle/>
          <a:p>
            <a:pPr algn="ctr"/>
            <a:r>
              <a:rPr lang="en-GB" sz="2800" dirty="0">
                <a:solidFill>
                  <a:schemeClr val="accent2">
                    <a:lumMod val="75000"/>
                  </a:schemeClr>
                </a:solidFill>
              </a:rPr>
              <a:t>…………. </a:t>
            </a:r>
            <a:r>
              <a:rPr lang="en-GB" sz="2800" dirty="0" smtClean="0">
                <a:solidFill>
                  <a:schemeClr val="accent2">
                    <a:lumMod val="75000"/>
                  </a:schemeClr>
                </a:solidFill>
              </a:rPr>
              <a:t>→ Kinetic energy</a:t>
            </a:r>
            <a:endParaRPr lang="en-GB" sz="2800" dirty="0">
              <a:solidFill>
                <a:schemeClr val="accent2">
                  <a:lumMod val="75000"/>
                </a:schemeClr>
              </a:solidFill>
            </a:endParaRPr>
          </a:p>
        </p:txBody>
      </p:sp>
      <p:sp>
        <p:nvSpPr>
          <p:cNvPr id="25" name="TextBox 24"/>
          <p:cNvSpPr txBox="1"/>
          <p:nvPr/>
        </p:nvSpPr>
        <p:spPr>
          <a:xfrm rot="491294">
            <a:off x="6671168" y="2399536"/>
            <a:ext cx="2394467" cy="1938992"/>
          </a:xfrm>
          <a:prstGeom prst="rect">
            <a:avLst/>
          </a:prstGeom>
          <a:noFill/>
        </p:spPr>
        <p:txBody>
          <a:bodyPr wrap="square" rtlCol="0">
            <a:spAutoFit/>
          </a:bodyPr>
          <a:lstStyle/>
          <a:p>
            <a:pPr algn="ctr"/>
            <a:r>
              <a:rPr lang="en-GB" sz="2000" dirty="0" smtClean="0"/>
              <a:t>If it seems like energy disappeared it probably shifted to a store of </a:t>
            </a:r>
            <a:r>
              <a:rPr lang="en-GB" sz="2000" i="1" dirty="0" smtClean="0"/>
              <a:t>thermal </a:t>
            </a:r>
            <a:r>
              <a:rPr lang="en-GB" sz="2000" dirty="0" smtClean="0"/>
              <a:t>energy in the surroundings.</a:t>
            </a:r>
            <a:endParaRPr lang="en-GB" sz="2000" dirty="0"/>
          </a:p>
        </p:txBody>
      </p:sp>
      <p:sp>
        <p:nvSpPr>
          <p:cNvPr id="10" name="Rounded Rectangle 9"/>
          <p:cNvSpPr/>
          <p:nvPr/>
        </p:nvSpPr>
        <p:spPr>
          <a:xfrm>
            <a:off x="4817473" y="4624822"/>
            <a:ext cx="4065776" cy="5647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smtClean="0"/>
              <a:t>1</a:t>
            </a:r>
            <a:endParaRPr lang="en-GB" sz="3200" dirty="0"/>
          </a:p>
        </p:txBody>
      </p:sp>
      <p:sp>
        <p:nvSpPr>
          <p:cNvPr id="26" name="Rounded Rectangle 25"/>
          <p:cNvSpPr/>
          <p:nvPr/>
        </p:nvSpPr>
        <p:spPr>
          <a:xfrm>
            <a:off x="4817473" y="5483218"/>
            <a:ext cx="4065776" cy="5647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smtClean="0"/>
              <a:t>2</a:t>
            </a:r>
            <a:endParaRPr lang="en-GB" sz="3200" dirty="0"/>
          </a:p>
        </p:txBody>
      </p:sp>
      <p:sp>
        <p:nvSpPr>
          <p:cNvPr id="27" name="TextBox 26"/>
          <p:cNvSpPr txBox="1"/>
          <p:nvPr/>
        </p:nvSpPr>
        <p:spPr>
          <a:xfrm>
            <a:off x="5497759" y="6093943"/>
            <a:ext cx="3499212" cy="230832"/>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GB" sz="900" b="0" i="1" u="none" strike="noStrike" kern="1200" cap="none" spc="0" normalizeH="0" baseline="0" noProof="0" dirty="0">
                <a:ln>
                  <a:noFill/>
                </a:ln>
                <a:solidFill>
                  <a:prstClr val="black"/>
                </a:solidFill>
                <a:effectLst/>
                <a:uLnTx/>
                <a:uFillTx/>
                <a:latin typeface="Calibri" panose="020F0502020204030204"/>
                <a:ea typeface="+mn-ea"/>
                <a:cs typeface="+mn-cs"/>
              </a:rPr>
              <a:t>Click again to show answers to </a:t>
            </a:r>
            <a:r>
              <a:rPr kumimoji="0" lang="en-GB" sz="900" b="0" i="1" u="none" strike="noStrike" kern="1200" cap="none" spc="0" normalizeH="0" baseline="0" noProof="0" dirty="0" smtClean="0">
                <a:ln>
                  <a:noFill/>
                </a:ln>
                <a:solidFill>
                  <a:prstClr val="black"/>
                </a:solidFill>
                <a:effectLst/>
                <a:uLnTx/>
                <a:uFillTx/>
                <a:latin typeface="Calibri" panose="020F0502020204030204"/>
                <a:ea typeface="+mn-ea"/>
                <a:cs typeface="+mn-cs"/>
              </a:rPr>
              <a:t>example</a:t>
            </a:r>
            <a:r>
              <a:rPr kumimoji="0" lang="en-GB" sz="900" b="0" i="1" u="none" strike="noStrike" kern="1200" cap="none" spc="0" normalizeH="0" noProof="0" dirty="0" smtClean="0">
                <a:ln>
                  <a:noFill/>
                </a:ln>
                <a:solidFill>
                  <a:prstClr val="black"/>
                </a:solidFill>
                <a:effectLst/>
                <a:uLnTx/>
                <a:uFillTx/>
                <a:latin typeface="Calibri" panose="020F0502020204030204"/>
                <a:ea typeface="+mn-ea"/>
                <a:cs typeface="+mn-cs"/>
              </a:rPr>
              <a:t> energy shifts on this screen</a:t>
            </a:r>
            <a:endParaRPr kumimoji="0" lang="en-GB" sz="9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28" name="Straight Arrow Connector 27"/>
          <p:cNvCxnSpPr>
            <a:stCxn id="2" idx="2"/>
          </p:cNvCxnSpPr>
          <p:nvPr/>
        </p:nvCxnSpPr>
        <p:spPr>
          <a:xfrm flipH="1">
            <a:off x="4528115" y="1211656"/>
            <a:ext cx="843617" cy="140465"/>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stCxn id="2" idx="2"/>
            <a:endCxn id="16" idx="1"/>
          </p:cNvCxnSpPr>
          <p:nvPr/>
        </p:nvCxnSpPr>
        <p:spPr>
          <a:xfrm>
            <a:off x="5371732" y="1211656"/>
            <a:ext cx="1913964" cy="15218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3635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10"/>
                                        </p:tgtEl>
                                      </p:cBhvr>
                                    </p:animEffect>
                                    <p:set>
                                      <p:cBhvr>
                                        <p:cTn id="12" dur="1" fill="hold">
                                          <p:stCondLst>
                                            <p:cond delay="499"/>
                                          </p:stCondLst>
                                        </p:cTn>
                                        <p:tgtEl>
                                          <p:spTgt spid="10"/>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26"/>
                                        </p:tgtEl>
                                      </p:cBhvr>
                                    </p:animEffect>
                                    <p:set>
                                      <p:cBhvr>
                                        <p:cTn id="17" dur="1" fill="hold">
                                          <p:stCondLst>
                                            <p:cond delay="499"/>
                                          </p:stCondLst>
                                        </p:cTn>
                                        <p:tgtEl>
                                          <p:spTgt spid="26"/>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0" grpId="0" animBg="1"/>
      <p:bldP spid="26" grpId="0" animBg="1"/>
      <p:bldP spid="2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entagon 4"/>
          <p:cNvSpPr/>
          <p:nvPr/>
        </p:nvSpPr>
        <p:spPr>
          <a:xfrm rot="5400000">
            <a:off x="445748" y="-249876"/>
            <a:ext cx="886839" cy="1621014"/>
          </a:xfrm>
          <a:prstGeom prst="homePlat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Section A</a:t>
            </a:r>
          </a:p>
        </p:txBody>
      </p:sp>
      <p:sp>
        <p:nvSpPr>
          <p:cNvPr id="6" name="Pentagon 5"/>
          <p:cNvSpPr/>
          <p:nvPr/>
        </p:nvSpPr>
        <p:spPr>
          <a:xfrm rot="5400000">
            <a:off x="445747" y="541614"/>
            <a:ext cx="886839" cy="1621014"/>
          </a:xfrm>
          <a:prstGeom prst="homePlat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Section B</a:t>
            </a:r>
          </a:p>
        </p:txBody>
      </p:sp>
      <p:sp>
        <p:nvSpPr>
          <p:cNvPr id="7" name="Pentagon 6"/>
          <p:cNvSpPr/>
          <p:nvPr/>
        </p:nvSpPr>
        <p:spPr>
          <a:xfrm rot="5400000">
            <a:off x="251119" y="1527732"/>
            <a:ext cx="1276092" cy="1621014"/>
          </a:xfrm>
          <a:prstGeom prst="homePlate">
            <a:avLst>
              <a:gd name="adj" fmla="val 37355"/>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lvl="0" algn="ctr">
              <a:defRPr/>
            </a:pPr>
            <a:r>
              <a:rPr lang="en-GB" dirty="0">
                <a:solidFill>
                  <a:prstClr val="black"/>
                </a:solidFill>
              </a:rPr>
              <a:t>Thermal energy transfer recap</a:t>
            </a:r>
            <a:endParaRPr lang="en-GB" dirty="0">
              <a:solidFill>
                <a:prstClr val="black"/>
              </a:solidFill>
            </a:endParaRPr>
          </a:p>
        </p:txBody>
      </p:sp>
      <p:sp>
        <p:nvSpPr>
          <p:cNvPr id="8" name="Pentagon 7"/>
          <p:cNvSpPr/>
          <p:nvPr/>
        </p:nvSpPr>
        <p:spPr>
          <a:xfrm rot="5400000">
            <a:off x="445745" y="2513851"/>
            <a:ext cx="886839" cy="1621014"/>
          </a:xfrm>
          <a:prstGeom prst="homePlat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Section C</a:t>
            </a:r>
          </a:p>
        </p:txBody>
      </p:sp>
      <p:sp>
        <p:nvSpPr>
          <p:cNvPr id="9" name="Pentagon 8"/>
          <p:cNvSpPr/>
          <p:nvPr/>
        </p:nvSpPr>
        <p:spPr>
          <a:xfrm rot="5400000">
            <a:off x="445745" y="3400690"/>
            <a:ext cx="886839" cy="1621014"/>
          </a:xfrm>
          <a:prstGeom prst="homePlat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Section D</a:t>
            </a:r>
          </a:p>
        </p:txBody>
      </p:sp>
      <p:pic>
        <p:nvPicPr>
          <p:cNvPr id="12" name="Picture 11"/>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405251" y="311214"/>
            <a:ext cx="432514" cy="450535"/>
          </a:xfrm>
          <a:prstGeom prst="rect">
            <a:avLst/>
          </a:prstGeom>
        </p:spPr>
      </p:pic>
      <p:sp>
        <p:nvSpPr>
          <p:cNvPr id="13" name="TextBox 12"/>
          <p:cNvSpPr txBox="1"/>
          <p:nvPr/>
        </p:nvSpPr>
        <p:spPr>
          <a:xfrm>
            <a:off x="5536091" y="6562165"/>
            <a:ext cx="3499212" cy="230832"/>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GB" sz="900" b="0" i="1" u="none" strike="noStrike" kern="1200" cap="none" spc="0" normalizeH="0" baseline="0" noProof="0" dirty="0">
                <a:ln>
                  <a:noFill/>
                </a:ln>
                <a:solidFill>
                  <a:prstClr val="black"/>
                </a:solidFill>
                <a:effectLst/>
                <a:uLnTx/>
                <a:uFillTx/>
                <a:latin typeface="Calibri" panose="020F0502020204030204"/>
                <a:ea typeface="+mn-ea"/>
                <a:cs typeface="+mn-cs"/>
              </a:rPr>
              <a:t>Click again to show answers to section B bottom half</a:t>
            </a:r>
          </a:p>
        </p:txBody>
      </p:sp>
      <p:sp>
        <p:nvSpPr>
          <p:cNvPr id="14" name="TextBox 13">
            <a:extLst>
              <a:ext uri="{FF2B5EF4-FFF2-40B4-BE49-F238E27FC236}">
                <a16:creationId xmlns:a16="http://schemas.microsoft.com/office/drawing/2014/main" id="{22CF82DE-EAA9-A564-9F43-D426520EFBBE}"/>
              </a:ext>
            </a:extLst>
          </p:cNvPr>
          <p:cNvSpPr txBox="1"/>
          <p:nvPr/>
        </p:nvSpPr>
        <p:spPr>
          <a:xfrm>
            <a:off x="2223247" y="246981"/>
            <a:ext cx="6186444" cy="400110"/>
          </a:xfrm>
          <a:prstGeom prst="rect">
            <a:avLst/>
          </a:prstGeom>
          <a:solidFill>
            <a:schemeClr val="bg1"/>
          </a:solidFill>
          <a:ln w="76200">
            <a:solidFill>
              <a:srgbClr val="FF0000"/>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Fill in as much of </a:t>
            </a:r>
            <a:r>
              <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rPr>
              <a:t>section A and section B </a:t>
            </a: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as you can.</a:t>
            </a:r>
          </a:p>
        </p:txBody>
      </p:sp>
      <p:sp>
        <p:nvSpPr>
          <p:cNvPr id="21" name="Rectangle 20"/>
          <p:cNvSpPr/>
          <p:nvPr/>
        </p:nvSpPr>
        <p:spPr>
          <a:xfrm>
            <a:off x="2172399" y="4231382"/>
            <a:ext cx="444933" cy="22339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BC9B8E74-BD5D-5559-C717-7DB64E5F899F}"/>
              </a:ext>
            </a:extLst>
          </p:cNvPr>
          <p:cNvPicPr>
            <a:picLocks noChangeAspect="1"/>
          </p:cNvPicPr>
          <p:nvPr/>
        </p:nvPicPr>
        <p:blipFill>
          <a:blip r:embed="rId3"/>
          <a:stretch>
            <a:fillRect/>
          </a:stretch>
        </p:blipFill>
        <p:spPr>
          <a:xfrm>
            <a:off x="2076218" y="761749"/>
            <a:ext cx="6959085" cy="5306531"/>
          </a:xfrm>
          <a:prstGeom prst="rect">
            <a:avLst/>
          </a:prstGeom>
        </p:spPr>
      </p:pic>
      <p:sp>
        <p:nvSpPr>
          <p:cNvPr id="4" name="Pentagon 8">
            <a:extLst>
              <a:ext uri="{FF2B5EF4-FFF2-40B4-BE49-F238E27FC236}">
                <a16:creationId xmlns:a16="http://schemas.microsoft.com/office/drawing/2014/main" id="{07CDE8E7-6871-98CE-5E7D-6DD6340A23E1}"/>
              </a:ext>
            </a:extLst>
          </p:cNvPr>
          <p:cNvSpPr/>
          <p:nvPr/>
        </p:nvSpPr>
        <p:spPr>
          <a:xfrm rot="5400000">
            <a:off x="112583" y="4585115"/>
            <a:ext cx="1553162" cy="1621014"/>
          </a:xfrm>
          <a:prstGeom prst="homePlate">
            <a:avLst>
              <a:gd name="adj" fmla="val 23016"/>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Extension task: Past paper</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4940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entagon 4"/>
          <p:cNvSpPr/>
          <p:nvPr/>
        </p:nvSpPr>
        <p:spPr>
          <a:xfrm rot="5400000">
            <a:off x="445748" y="-249876"/>
            <a:ext cx="886839" cy="1621014"/>
          </a:xfrm>
          <a:prstGeom prst="homePlat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Section A</a:t>
            </a:r>
          </a:p>
        </p:txBody>
      </p:sp>
      <p:sp>
        <p:nvSpPr>
          <p:cNvPr id="6" name="Pentagon 5"/>
          <p:cNvSpPr/>
          <p:nvPr/>
        </p:nvSpPr>
        <p:spPr>
          <a:xfrm rot="5400000">
            <a:off x="445747" y="541614"/>
            <a:ext cx="886839" cy="1621014"/>
          </a:xfrm>
          <a:prstGeom prst="homePlat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Section B</a:t>
            </a:r>
          </a:p>
        </p:txBody>
      </p:sp>
      <p:sp>
        <p:nvSpPr>
          <p:cNvPr id="7" name="Pentagon 6"/>
          <p:cNvSpPr/>
          <p:nvPr/>
        </p:nvSpPr>
        <p:spPr>
          <a:xfrm rot="5400000">
            <a:off x="251119" y="1527732"/>
            <a:ext cx="1276092" cy="1621014"/>
          </a:xfrm>
          <a:prstGeom prst="homePlate">
            <a:avLst>
              <a:gd name="adj" fmla="val 37355"/>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lvl="0" algn="ctr">
              <a:defRPr/>
            </a:pPr>
            <a:r>
              <a:rPr lang="en-GB" dirty="0">
                <a:solidFill>
                  <a:prstClr val="black"/>
                </a:solidFill>
              </a:rPr>
              <a:t>Thermal energy transfer recap</a:t>
            </a:r>
            <a:endParaRPr lang="en-GB" dirty="0">
              <a:solidFill>
                <a:prstClr val="black"/>
              </a:solidFill>
            </a:endParaRPr>
          </a:p>
        </p:txBody>
      </p:sp>
      <p:sp>
        <p:nvSpPr>
          <p:cNvPr id="8" name="Pentagon 7"/>
          <p:cNvSpPr/>
          <p:nvPr/>
        </p:nvSpPr>
        <p:spPr>
          <a:xfrm rot="5400000">
            <a:off x="445745" y="2513851"/>
            <a:ext cx="886839" cy="1621014"/>
          </a:xfrm>
          <a:prstGeom prst="homePlat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Section C</a:t>
            </a:r>
          </a:p>
        </p:txBody>
      </p:sp>
      <p:sp>
        <p:nvSpPr>
          <p:cNvPr id="9" name="Pentagon 8"/>
          <p:cNvSpPr/>
          <p:nvPr/>
        </p:nvSpPr>
        <p:spPr>
          <a:xfrm rot="5400000">
            <a:off x="445745" y="3400690"/>
            <a:ext cx="886839" cy="1621014"/>
          </a:xfrm>
          <a:prstGeom prst="homePlat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Section D</a:t>
            </a:r>
          </a:p>
        </p:txBody>
      </p:sp>
      <p:pic>
        <p:nvPicPr>
          <p:cNvPr id="12" name="Picture 11"/>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405251" y="311214"/>
            <a:ext cx="432514" cy="450535"/>
          </a:xfrm>
          <a:prstGeom prst="rect">
            <a:avLst/>
          </a:prstGeom>
        </p:spPr>
      </p:pic>
      <p:pic>
        <p:nvPicPr>
          <p:cNvPr id="10" name="Picture 9"/>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483415" y="1151003"/>
            <a:ext cx="432514" cy="450535"/>
          </a:xfrm>
          <a:prstGeom prst="rect">
            <a:avLst/>
          </a:prstGeom>
        </p:spPr>
      </p:pic>
      <p:sp>
        <p:nvSpPr>
          <p:cNvPr id="15" name="TextBox 14"/>
          <p:cNvSpPr txBox="1"/>
          <p:nvPr/>
        </p:nvSpPr>
        <p:spPr>
          <a:xfrm>
            <a:off x="5536091" y="6562165"/>
            <a:ext cx="3499212" cy="230832"/>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GB" sz="900" b="0" i="1" u="none" strike="noStrike" kern="1200" cap="none" spc="0" normalizeH="0" baseline="0" noProof="0" dirty="0">
                <a:ln>
                  <a:noFill/>
                </a:ln>
                <a:solidFill>
                  <a:prstClr val="black"/>
                </a:solidFill>
                <a:effectLst/>
                <a:uLnTx/>
                <a:uFillTx/>
                <a:latin typeface="Calibri" panose="020F0502020204030204"/>
                <a:ea typeface="+mn-ea"/>
                <a:cs typeface="+mn-cs"/>
              </a:rPr>
              <a:t>Click again to show equations to model answering</a:t>
            </a:r>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rcRect/>
          <a:stretch/>
        </p:blipFill>
        <p:spPr>
          <a:xfrm>
            <a:off x="1965773" y="117211"/>
            <a:ext cx="7069530" cy="5718848"/>
          </a:xfrm>
          <a:prstGeom prst="rect">
            <a:avLst/>
          </a:prstGeom>
        </p:spPr>
      </p:pic>
      <p:sp>
        <p:nvSpPr>
          <p:cNvPr id="2" name="Pentagon 8">
            <a:extLst>
              <a:ext uri="{FF2B5EF4-FFF2-40B4-BE49-F238E27FC236}">
                <a16:creationId xmlns:a16="http://schemas.microsoft.com/office/drawing/2014/main" id="{4E4AE1D2-4014-174A-FBC0-30C52A61FB4E}"/>
              </a:ext>
            </a:extLst>
          </p:cNvPr>
          <p:cNvSpPr/>
          <p:nvPr/>
        </p:nvSpPr>
        <p:spPr>
          <a:xfrm rot="5400000">
            <a:off x="112583" y="4585115"/>
            <a:ext cx="1553162" cy="1621014"/>
          </a:xfrm>
          <a:prstGeom prst="homePlate">
            <a:avLst>
              <a:gd name="adj" fmla="val 23016"/>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Extension task: Past paper</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7373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1"/>
          <p:cNvSpPr txBox="1"/>
          <p:nvPr/>
        </p:nvSpPr>
        <p:spPr>
          <a:xfrm>
            <a:off x="887506" y="627529"/>
            <a:ext cx="7261412" cy="646331"/>
          </a:xfrm>
          <a:prstGeom prst="rect">
            <a:avLst/>
          </a:prstGeom>
          <a:noFill/>
        </p:spPr>
        <p:txBody>
          <a:bodyPr wrap="square" rtlCol="0">
            <a:spAutoFit/>
          </a:bodyPr>
          <a:lstStyle/>
          <a:p>
            <a:r>
              <a:rPr lang="en-GB" dirty="0" smtClean="0"/>
              <a:t>11D only got up to Here</a:t>
            </a:r>
          </a:p>
          <a:p>
            <a:endParaRPr lang="en-GB" dirty="0"/>
          </a:p>
        </p:txBody>
      </p:sp>
    </p:spTree>
    <p:extLst>
      <p:ext uri="{BB962C8B-B14F-4D97-AF65-F5344CB8AC3E}">
        <p14:creationId xmlns:p14="http://schemas.microsoft.com/office/powerpoint/2010/main" val="184685414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Pentagon 4"/>
          <p:cNvSpPr/>
          <p:nvPr/>
        </p:nvSpPr>
        <p:spPr>
          <a:xfrm rot="5400000">
            <a:off x="445748" y="-249876"/>
            <a:ext cx="886839" cy="1621014"/>
          </a:xfrm>
          <a:prstGeom prst="homePlat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Section A</a:t>
            </a:r>
          </a:p>
        </p:txBody>
      </p:sp>
      <p:sp>
        <p:nvSpPr>
          <p:cNvPr id="6" name="Pentagon 5"/>
          <p:cNvSpPr/>
          <p:nvPr/>
        </p:nvSpPr>
        <p:spPr>
          <a:xfrm rot="5400000">
            <a:off x="445747" y="541614"/>
            <a:ext cx="886839" cy="1621014"/>
          </a:xfrm>
          <a:prstGeom prst="homePlat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Section B</a:t>
            </a:r>
          </a:p>
        </p:txBody>
      </p:sp>
      <p:sp>
        <p:nvSpPr>
          <p:cNvPr id="7" name="Pentagon 6"/>
          <p:cNvSpPr/>
          <p:nvPr/>
        </p:nvSpPr>
        <p:spPr>
          <a:xfrm rot="5400000">
            <a:off x="251119" y="1527732"/>
            <a:ext cx="1276092" cy="1621014"/>
          </a:xfrm>
          <a:prstGeom prst="homePlate">
            <a:avLst>
              <a:gd name="adj" fmla="val 37355"/>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dirty="0">
                <a:solidFill>
                  <a:prstClr val="black"/>
                </a:solidFill>
                <a:latin typeface="Calibri" panose="020F0502020204030204"/>
              </a:rPr>
              <a:t>A typical  calculation from this topic</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Pentagon 7"/>
          <p:cNvSpPr/>
          <p:nvPr/>
        </p:nvSpPr>
        <p:spPr>
          <a:xfrm rot="5400000">
            <a:off x="445745" y="2513851"/>
            <a:ext cx="886839" cy="1621014"/>
          </a:xfrm>
          <a:prstGeom prst="homePlat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Section C</a:t>
            </a:r>
          </a:p>
        </p:txBody>
      </p:sp>
      <p:sp>
        <p:nvSpPr>
          <p:cNvPr id="9" name="Pentagon 8"/>
          <p:cNvSpPr/>
          <p:nvPr/>
        </p:nvSpPr>
        <p:spPr>
          <a:xfrm rot="5400000">
            <a:off x="445745" y="3400690"/>
            <a:ext cx="886839" cy="1621014"/>
          </a:xfrm>
          <a:prstGeom prst="homePlat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Section D</a:t>
            </a:r>
          </a:p>
        </p:txBody>
      </p:sp>
      <p:pic>
        <p:nvPicPr>
          <p:cNvPr id="12" name="Picture 11"/>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405251" y="311214"/>
            <a:ext cx="432514" cy="450535"/>
          </a:xfrm>
          <a:prstGeom prst="rect">
            <a:avLst/>
          </a:prstGeom>
        </p:spPr>
      </p:pic>
      <p:pic>
        <p:nvPicPr>
          <p:cNvPr id="10" name="Picture 9"/>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483415" y="1151003"/>
            <a:ext cx="432514" cy="450535"/>
          </a:xfrm>
          <a:prstGeom prst="rect">
            <a:avLst/>
          </a:prstGeom>
        </p:spPr>
      </p:pic>
      <p:cxnSp>
        <p:nvCxnSpPr>
          <p:cNvPr id="11" name="Straight Connector 10"/>
          <p:cNvCxnSpPr/>
          <p:nvPr/>
        </p:nvCxnSpPr>
        <p:spPr>
          <a:xfrm>
            <a:off x="4365812" y="609600"/>
            <a:ext cx="2008094" cy="0"/>
          </a:xfrm>
          <a:prstGeom prst="line">
            <a:avLst/>
          </a:prstGeom>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5536091" y="6562165"/>
            <a:ext cx="3499212" cy="230832"/>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GB" sz="900" b="0" i="1" u="none" strike="noStrike" kern="1200" cap="none" spc="0" normalizeH="0" baseline="0" noProof="0" dirty="0">
                <a:ln>
                  <a:noFill/>
                </a:ln>
                <a:solidFill>
                  <a:prstClr val="black"/>
                </a:solidFill>
                <a:effectLst/>
                <a:uLnTx/>
                <a:uFillTx/>
                <a:latin typeface="Calibri" panose="020F0502020204030204"/>
                <a:ea typeface="+mn-ea"/>
                <a:cs typeface="+mn-cs"/>
              </a:rPr>
              <a:t>Click again to show model answer</a:t>
            </a:r>
          </a:p>
        </p:txBody>
      </p:sp>
      <p:sp>
        <p:nvSpPr>
          <p:cNvPr id="15" name="TextBox 14"/>
          <p:cNvSpPr txBox="1"/>
          <p:nvPr/>
        </p:nvSpPr>
        <p:spPr>
          <a:xfrm>
            <a:off x="2124635" y="681318"/>
            <a:ext cx="6920753" cy="2957861"/>
          </a:xfrm>
          <a:prstGeom prst="rect">
            <a:avLst/>
          </a:prstGeom>
          <a:noFill/>
        </p:spPr>
        <p:txBody>
          <a:bodyPr wrap="square" rtlCol="0">
            <a:spAutoFit/>
          </a:bodyPr>
          <a:lstStyle/>
          <a:p>
            <a:pPr marL="0" marR="0" lvl="0" indent="0" algn="l" defTabSz="457200" rtl="0" eaLnBrk="1" fontAlgn="auto" latinLnBrk="0" hangingPunct="1">
              <a:lnSpc>
                <a:spcPct val="15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A rock </a:t>
            </a:r>
            <a:r>
              <a:rPr lang="en-GB" dirty="0">
                <a:solidFill>
                  <a:prstClr val="black"/>
                </a:solidFill>
                <a:latin typeface="Calibri" panose="020F0502020204030204"/>
              </a:rPr>
              <a:t>5 kg rock falls from the top of a cliff and has 0.5 kJ of kinetic energy just before it hits to sea. Assuming that no energy was transferred to thermal or sound energy while the rock fell, how high was the cliff?</a:t>
            </a:r>
          </a:p>
          <a:p>
            <a:pPr marL="0" marR="0" lvl="0" indent="0" algn="l" defTabSz="457200" rtl="0" eaLnBrk="1" fontAlgn="auto" latinLnBrk="0" hangingPunct="1">
              <a:lnSpc>
                <a:spcPct val="150000"/>
              </a:lnSpc>
              <a:spcBef>
                <a:spcPts val="0"/>
              </a:spcBef>
              <a:spcAft>
                <a:spcPts val="0"/>
              </a:spcAft>
              <a:buClrTx/>
              <a:buSzTx/>
              <a:buFontTx/>
              <a:buNone/>
              <a:tabLst/>
              <a:defRPr/>
            </a:pPr>
            <a:r>
              <a:rPr lang="en-GB" dirty="0">
                <a:solidFill>
                  <a:prstClr val="black"/>
                </a:solidFill>
                <a:latin typeface="Calibri" panose="020F0502020204030204"/>
              </a:rPr>
              <a:t>gravitational field strength = 10 N/kg</a:t>
            </a:r>
          </a:p>
          <a:p>
            <a:pPr marL="0" marR="0" lvl="0" indent="0" algn="r" defTabSz="457200" rtl="0" eaLnBrk="1" fontAlgn="auto" latinLnBrk="0" hangingPunct="1">
              <a:lnSpc>
                <a:spcPct val="15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(3 marks)</a:t>
            </a:r>
          </a:p>
          <a:p>
            <a:pPr marL="0" marR="0" lvl="0" indent="0" algn="ctr" defTabSz="457200" rtl="0" eaLnBrk="1" fontAlgn="auto" latinLnBrk="0" hangingPunct="1">
              <a:lnSpc>
                <a:spcPct val="15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use </a:t>
            </a:r>
            <a:r>
              <a:rPr kumimoji="0" lang="el-GR" sz="1800" b="0" i="0" u="none" strike="noStrike" kern="1200" cap="none" spc="0" normalizeH="0" baseline="0" noProof="0" dirty="0">
                <a:ln>
                  <a:noFill/>
                </a:ln>
                <a:solidFill>
                  <a:prstClr val="black"/>
                </a:solidFill>
                <a:effectLst/>
                <a:uLnTx/>
                <a:uFillTx/>
                <a:latin typeface="Calibri" panose="020F0502020204030204"/>
                <a:ea typeface="+mn-ea"/>
                <a:cs typeface="+mn-cs"/>
              </a:rPr>
              <a:t>Δ</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GPE =  m × g × </a:t>
            </a:r>
            <a:r>
              <a:rPr kumimoji="0" lang="el-GR" sz="1800" b="0" i="0" u="none" strike="noStrike" kern="1200" cap="none" spc="0" normalizeH="0" baseline="0" noProof="0" dirty="0">
                <a:ln>
                  <a:noFill/>
                </a:ln>
                <a:solidFill>
                  <a:prstClr val="black"/>
                </a:solidFill>
                <a:effectLst/>
                <a:uLnTx/>
                <a:uFillTx/>
                <a:latin typeface="Calibri" panose="020F0502020204030204"/>
                <a:ea typeface="+mn-ea"/>
                <a:cs typeface="+mn-cs"/>
              </a:rPr>
              <a:t>Δ</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h</a:t>
            </a:r>
          </a:p>
        </p:txBody>
      </p:sp>
      <p:sp>
        <p:nvSpPr>
          <p:cNvPr id="20" name="Rectangle 19"/>
          <p:cNvSpPr/>
          <p:nvPr/>
        </p:nvSpPr>
        <p:spPr>
          <a:xfrm>
            <a:off x="4281674" y="5879068"/>
            <a:ext cx="4753629" cy="369332"/>
          </a:xfrm>
          <a:prstGeom prst="rect">
            <a:avLst/>
          </a:prstGeom>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height ………………………  m </a:t>
            </a:r>
          </a:p>
        </p:txBody>
      </p:sp>
      <p:sp>
        <p:nvSpPr>
          <p:cNvPr id="2" name="Pentagon 8">
            <a:extLst>
              <a:ext uri="{FF2B5EF4-FFF2-40B4-BE49-F238E27FC236}">
                <a16:creationId xmlns:a16="http://schemas.microsoft.com/office/drawing/2014/main" id="{73F94E9E-3DC9-63F1-E997-F21DDA259C43}"/>
              </a:ext>
            </a:extLst>
          </p:cNvPr>
          <p:cNvSpPr/>
          <p:nvPr/>
        </p:nvSpPr>
        <p:spPr>
          <a:xfrm rot="5400000">
            <a:off x="112583" y="4585115"/>
            <a:ext cx="1553162" cy="1621014"/>
          </a:xfrm>
          <a:prstGeom prst="homePlate">
            <a:avLst>
              <a:gd name="adj" fmla="val 23016"/>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Extension task: Past paper</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08945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Pentagon 4"/>
          <p:cNvSpPr/>
          <p:nvPr/>
        </p:nvSpPr>
        <p:spPr>
          <a:xfrm rot="5400000">
            <a:off x="445748" y="-249876"/>
            <a:ext cx="886839" cy="1621014"/>
          </a:xfrm>
          <a:prstGeom prst="homePlat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Section A</a:t>
            </a:r>
          </a:p>
        </p:txBody>
      </p:sp>
      <p:sp>
        <p:nvSpPr>
          <p:cNvPr id="6" name="Pentagon 5"/>
          <p:cNvSpPr/>
          <p:nvPr/>
        </p:nvSpPr>
        <p:spPr>
          <a:xfrm rot="5400000">
            <a:off x="445747" y="541614"/>
            <a:ext cx="886839" cy="1621014"/>
          </a:xfrm>
          <a:prstGeom prst="homePlat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Section B</a:t>
            </a:r>
          </a:p>
        </p:txBody>
      </p:sp>
      <p:sp>
        <p:nvSpPr>
          <p:cNvPr id="7" name="Pentagon 6"/>
          <p:cNvSpPr/>
          <p:nvPr/>
        </p:nvSpPr>
        <p:spPr>
          <a:xfrm rot="5400000">
            <a:off x="251119" y="1527732"/>
            <a:ext cx="1276092" cy="1621014"/>
          </a:xfrm>
          <a:prstGeom prst="homePlate">
            <a:avLst>
              <a:gd name="adj" fmla="val 37355"/>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dirty="0">
                <a:solidFill>
                  <a:prstClr val="black"/>
                </a:solidFill>
                <a:latin typeface="Calibri" panose="020F0502020204030204"/>
              </a:rPr>
              <a:t>A typical  calculation from this topic</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Pentagon 7"/>
          <p:cNvSpPr/>
          <p:nvPr/>
        </p:nvSpPr>
        <p:spPr>
          <a:xfrm rot="5400000">
            <a:off x="445745" y="2513851"/>
            <a:ext cx="886839" cy="1621014"/>
          </a:xfrm>
          <a:prstGeom prst="homePlat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Section C</a:t>
            </a:r>
          </a:p>
        </p:txBody>
      </p:sp>
      <p:sp>
        <p:nvSpPr>
          <p:cNvPr id="9" name="Pentagon 8"/>
          <p:cNvSpPr/>
          <p:nvPr/>
        </p:nvSpPr>
        <p:spPr>
          <a:xfrm rot="5400000">
            <a:off x="445745" y="3400690"/>
            <a:ext cx="886839" cy="1621014"/>
          </a:xfrm>
          <a:prstGeom prst="homePlat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Section D</a:t>
            </a:r>
          </a:p>
        </p:txBody>
      </p:sp>
      <p:pic>
        <p:nvPicPr>
          <p:cNvPr id="12" name="Picture 11"/>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405251" y="311214"/>
            <a:ext cx="432514" cy="450535"/>
          </a:xfrm>
          <a:prstGeom prst="rect">
            <a:avLst/>
          </a:prstGeom>
        </p:spPr>
      </p:pic>
      <p:pic>
        <p:nvPicPr>
          <p:cNvPr id="10" name="Picture 9"/>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483415" y="1151003"/>
            <a:ext cx="432514" cy="450535"/>
          </a:xfrm>
          <a:prstGeom prst="rect">
            <a:avLst/>
          </a:prstGeom>
        </p:spPr>
      </p:pic>
      <p:sp>
        <p:nvSpPr>
          <p:cNvPr id="15" name="TextBox 14">
            <a:extLst>
              <a:ext uri="{FF2B5EF4-FFF2-40B4-BE49-F238E27FC236}">
                <a16:creationId xmlns:a16="http://schemas.microsoft.com/office/drawing/2014/main" id="{22CF82DE-EAA9-A564-9F43-D426520EFBBE}"/>
              </a:ext>
            </a:extLst>
          </p:cNvPr>
          <p:cNvSpPr txBox="1"/>
          <p:nvPr/>
        </p:nvSpPr>
        <p:spPr>
          <a:xfrm>
            <a:off x="2250141" y="117211"/>
            <a:ext cx="6472518" cy="400110"/>
          </a:xfrm>
          <a:prstGeom prst="rect">
            <a:avLst/>
          </a:prstGeom>
          <a:solidFill>
            <a:schemeClr val="bg1"/>
          </a:solidFill>
          <a:ln w="76200">
            <a:solidFill>
              <a:srgbClr val="FF0000"/>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Fill in as much of </a:t>
            </a:r>
            <a:r>
              <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rPr>
              <a:t>section C and section D </a:t>
            </a: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as you can.</a:t>
            </a:r>
          </a:p>
        </p:txBody>
      </p:sp>
      <p:pic>
        <p:nvPicPr>
          <p:cNvPr id="11" name="Picture 10"/>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483415" y="2188101"/>
            <a:ext cx="432514" cy="450535"/>
          </a:xfrm>
          <a:prstGeom prst="rect">
            <a:avLst/>
          </a:prstGeom>
        </p:spPr>
      </p:pic>
      <p:sp>
        <p:nvSpPr>
          <p:cNvPr id="13" name="TextBox 12"/>
          <p:cNvSpPr txBox="1"/>
          <p:nvPr/>
        </p:nvSpPr>
        <p:spPr>
          <a:xfrm>
            <a:off x="5536091" y="6562165"/>
            <a:ext cx="3499212" cy="230832"/>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GB" sz="900" b="0" i="1" u="none" strike="noStrike" kern="1200" cap="none" spc="0" normalizeH="0" baseline="0" noProof="0" dirty="0">
                <a:ln>
                  <a:noFill/>
                </a:ln>
                <a:solidFill>
                  <a:prstClr val="black"/>
                </a:solidFill>
                <a:effectLst/>
                <a:uLnTx/>
                <a:uFillTx/>
                <a:latin typeface="Calibri" panose="020F0502020204030204"/>
                <a:ea typeface="+mn-ea"/>
                <a:cs typeface="+mn-cs"/>
              </a:rPr>
              <a:t>Click again to show answers to section C top half</a:t>
            </a:r>
          </a:p>
        </p:txBody>
      </p:sp>
      <p:pic>
        <p:nvPicPr>
          <p:cNvPr id="4" name="Picture 3">
            <a:extLst>
              <a:ext uri="{FF2B5EF4-FFF2-40B4-BE49-F238E27FC236}">
                <a16:creationId xmlns:a16="http://schemas.microsoft.com/office/drawing/2014/main" id="{55826CC8-2EF9-C563-10D5-D94D2F7792B9}"/>
              </a:ext>
            </a:extLst>
          </p:cNvPr>
          <p:cNvPicPr>
            <a:picLocks noChangeAspect="1"/>
          </p:cNvPicPr>
          <p:nvPr/>
        </p:nvPicPr>
        <p:blipFill rotWithShape="1">
          <a:blip r:embed="rId3"/>
          <a:srcRect l="23466" t="2778" b="55417"/>
          <a:stretch/>
        </p:blipFill>
        <p:spPr>
          <a:xfrm>
            <a:off x="2250141" y="672717"/>
            <a:ext cx="6655734" cy="5287004"/>
          </a:xfrm>
          <a:prstGeom prst="rect">
            <a:avLst/>
          </a:prstGeom>
        </p:spPr>
      </p:pic>
      <p:sp>
        <p:nvSpPr>
          <p:cNvPr id="14" name="Pentagon 8">
            <a:extLst>
              <a:ext uri="{FF2B5EF4-FFF2-40B4-BE49-F238E27FC236}">
                <a16:creationId xmlns:a16="http://schemas.microsoft.com/office/drawing/2014/main" id="{344E4C5B-6343-0CB0-B280-F8D76B3FDDC2}"/>
              </a:ext>
            </a:extLst>
          </p:cNvPr>
          <p:cNvSpPr/>
          <p:nvPr/>
        </p:nvSpPr>
        <p:spPr>
          <a:xfrm rot="5400000">
            <a:off x="112583" y="4585115"/>
            <a:ext cx="1553162" cy="1621014"/>
          </a:xfrm>
          <a:prstGeom prst="homePlate">
            <a:avLst>
              <a:gd name="adj" fmla="val 23016"/>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Extension task: Past paper</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64087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entagon 4"/>
          <p:cNvSpPr/>
          <p:nvPr/>
        </p:nvSpPr>
        <p:spPr>
          <a:xfrm rot="5400000">
            <a:off x="445748" y="-249876"/>
            <a:ext cx="886839" cy="1621014"/>
          </a:xfrm>
          <a:prstGeom prst="homePlat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Section A</a:t>
            </a:r>
          </a:p>
        </p:txBody>
      </p:sp>
      <p:sp>
        <p:nvSpPr>
          <p:cNvPr id="6" name="Pentagon 5"/>
          <p:cNvSpPr/>
          <p:nvPr/>
        </p:nvSpPr>
        <p:spPr>
          <a:xfrm rot="5400000">
            <a:off x="445747" y="541614"/>
            <a:ext cx="886839" cy="1621014"/>
          </a:xfrm>
          <a:prstGeom prst="homePlat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Section B</a:t>
            </a:r>
          </a:p>
        </p:txBody>
      </p:sp>
      <p:sp>
        <p:nvSpPr>
          <p:cNvPr id="7" name="Pentagon 6"/>
          <p:cNvSpPr/>
          <p:nvPr/>
        </p:nvSpPr>
        <p:spPr>
          <a:xfrm rot="5400000">
            <a:off x="251119" y="1527732"/>
            <a:ext cx="1276092" cy="1621014"/>
          </a:xfrm>
          <a:prstGeom prst="homePlate">
            <a:avLst>
              <a:gd name="adj" fmla="val 37355"/>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dirty="0" smtClean="0">
                <a:solidFill>
                  <a:prstClr val="black"/>
                </a:solidFill>
                <a:latin typeface="Calibri" panose="020F0502020204030204"/>
              </a:rPr>
              <a:t>Thermal energy transfer recap</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Pentagon 7"/>
          <p:cNvSpPr/>
          <p:nvPr/>
        </p:nvSpPr>
        <p:spPr>
          <a:xfrm rot="5400000">
            <a:off x="445745" y="2513851"/>
            <a:ext cx="886839" cy="1621014"/>
          </a:xfrm>
          <a:prstGeom prst="homePlat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Section C</a:t>
            </a:r>
          </a:p>
        </p:txBody>
      </p:sp>
      <p:sp>
        <p:nvSpPr>
          <p:cNvPr id="9" name="Pentagon 8"/>
          <p:cNvSpPr/>
          <p:nvPr/>
        </p:nvSpPr>
        <p:spPr>
          <a:xfrm rot="5400000">
            <a:off x="445745" y="3400690"/>
            <a:ext cx="886839" cy="1621014"/>
          </a:xfrm>
          <a:prstGeom prst="homePlat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Section D</a:t>
            </a:r>
          </a:p>
        </p:txBody>
      </p:sp>
      <p:pic>
        <p:nvPicPr>
          <p:cNvPr id="12" name="Picture 11"/>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405251" y="311214"/>
            <a:ext cx="432514" cy="450535"/>
          </a:xfrm>
          <a:prstGeom prst="rect">
            <a:avLst/>
          </a:prstGeom>
        </p:spPr>
      </p:pic>
      <p:pic>
        <p:nvPicPr>
          <p:cNvPr id="10" name="Picture 9"/>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483415" y="1151003"/>
            <a:ext cx="432514" cy="450535"/>
          </a:xfrm>
          <a:prstGeom prst="rect">
            <a:avLst/>
          </a:prstGeom>
        </p:spPr>
      </p:pic>
      <p:cxnSp>
        <p:nvCxnSpPr>
          <p:cNvPr id="11" name="Straight Connector 10"/>
          <p:cNvCxnSpPr/>
          <p:nvPr/>
        </p:nvCxnSpPr>
        <p:spPr>
          <a:xfrm>
            <a:off x="4365812" y="609600"/>
            <a:ext cx="2008094" cy="0"/>
          </a:xfrm>
          <a:prstGeom prst="line">
            <a:avLst/>
          </a:prstGeom>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5536091" y="6562165"/>
            <a:ext cx="3499212" cy="230832"/>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GB" sz="900" b="0" i="1" u="none" strike="noStrike" kern="1200" cap="none" spc="0" normalizeH="0" baseline="0" noProof="0" dirty="0">
                <a:ln>
                  <a:noFill/>
                </a:ln>
                <a:solidFill>
                  <a:prstClr val="black"/>
                </a:solidFill>
                <a:effectLst/>
                <a:uLnTx/>
                <a:uFillTx/>
                <a:latin typeface="Calibri" panose="020F0502020204030204"/>
                <a:ea typeface="+mn-ea"/>
                <a:cs typeface="+mn-cs"/>
              </a:rPr>
              <a:t>Click again to show model answer</a:t>
            </a:r>
          </a:p>
        </p:txBody>
      </p:sp>
      <p:sp>
        <p:nvSpPr>
          <p:cNvPr id="2" name="Pentagon 8">
            <a:extLst>
              <a:ext uri="{FF2B5EF4-FFF2-40B4-BE49-F238E27FC236}">
                <a16:creationId xmlns:a16="http://schemas.microsoft.com/office/drawing/2014/main" id="{73F94E9E-3DC9-63F1-E997-F21DDA259C43}"/>
              </a:ext>
            </a:extLst>
          </p:cNvPr>
          <p:cNvSpPr/>
          <p:nvPr/>
        </p:nvSpPr>
        <p:spPr>
          <a:xfrm rot="5400000">
            <a:off x="112583" y="4585115"/>
            <a:ext cx="1553162" cy="1621014"/>
          </a:xfrm>
          <a:prstGeom prst="homePlate">
            <a:avLst>
              <a:gd name="adj" fmla="val 23016"/>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Extension task: Past paper</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22CF82DE-EAA9-A564-9F43-D426520EFBBE}"/>
              </a:ext>
            </a:extLst>
          </p:cNvPr>
          <p:cNvSpPr txBox="1"/>
          <p:nvPr/>
        </p:nvSpPr>
        <p:spPr>
          <a:xfrm>
            <a:off x="2250141" y="117211"/>
            <a:ext cx="6472518" cy="400110"/>
          </a:xfrm>
          <a:prstGeom prst="rect">
            <a:avLst/>
          </a:prstGeom>
          <a:solidFill>
            <a:schemeClr val="bg1"/>
          </a:solidFill>
          <a:ln w="76200">
            <a:solidFill>
              <a:srgbClr val="FF0000"/>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Fill in as much of </a:t>
            </a:r>
            <a:r>
              <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rPr>
              <a:t>section C and section D </a:t>
            </a: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as you can.</a:t>
            </a:r>
          </a:p>
        </p:txBody>
      </p:sp>
    </p:spTree>
    <p:extLst>
      <p:ext uri="{BB962C8B-B14F-4D97-AF65-F5344CB8AC3E}">
        <p14:creationId xmlns:p14="http://schemas.microsoft.com/office/powerpoint/2010/main" val="1023698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entagon 4"/>
          <p:cNvSpPr/>
          <p:nvPr/>
        </p:nvSpPr>
        <p:spPr>
          <a:xfrm rot="5400000">
            <a:off x="445748" y="-249876"/>
            <a:ext cx="886839" cy="1621014"/>
          </a:xfrm>
          <a:prstGeom prst="homePlat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Section A</a:t>
            </a:r>
          </a:p>
        </p:txBody>
      </p:sp>
      <p:sp>
        <p:nvSpPr>
          <p:cNvPr id="6" name="Pentagon 5"/>
          <p:cNvSpPr/>
          <p:nvPr/>
        </p:nvSpPr>
        <p:spPr>
          <a:xfrm rot="5400000">
            <a:off x="445747" y="541614"/>
            <a:ext cx="886839" cy="1621014"/>
          </a:xfrm>
          <a:prstGeom prst="homePlat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Section B</a:t>
            </a:r>
          </a:p>
        </p:txBody>
      </p:sp>
      <p:sp>
        <p:nvSpPr>
          <p:cNvPr id="7" name="Pentagon 6"/>
          <p:cNvSpPr/>
          <p:nvPr/>
        </p:nvSpPr>
        <p:spPr>
          <a:xfrm rot="5400000">
            <a:off x="251119" y="1527732"/>
            <a:ext cx="1276092" cy="1621014"/>
          </a:xfrm>
          <a:prstGeom prst="homePlate">
            <a:avLst>
              <a:gd name="adj" fmla="val 37355"/>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dirty="0">
                <a:solidFill>
                  <a:prstClr val="black"/>
                </a:solidFill>
                <a:latin typeface="Calibri" panose="020F0502020204030204"/>
              </a:rPr>
              <a:t>A typical  calculation from this topic</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Pentagon 7"/>
          <p:cNvSpPr/>
          <p:nvPr/>
        </p:nvSpPr>
        <p:spPr>
          <a:xfrm rot="5400000">
            <a:off x="445745" y="2513851"/>
            <a:ext cx="886839" cy="1621014"/>
          </a:xfrm>
          <a:prstGeom prst="homePlat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Section C</a:t>
            </a:r>
          </a:p>
        </p:txBody>
      </p:sp>
      <p:sp>
        <p:nvSpPr>
          <p:cNvPr id="9" name="Pentagon 8"/>
          <p:cNvSpPr/>
          <p:nvPr/>
        </p:nvSpPr>
        <p:spPr>
          <a:xfrm rot="5400000">
            <a:off x="445745" y="3400690"/>
            <a:ext cx="886839" cy="1621014"/>
          </a:xfrm>
          <a:prstGeom prst="homePlat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Section D</a:t>
            </a:r>
          </a:p>
        </p:txBody>
      </p:sp>
      <p:pic>
        <p:nvPicPr>
          <p:cNvPr id="12" name="Picture 11"/>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405251" y="311214"/>
            <a:ext cx="432514" cy="450535"/>
          </a:xfrm>
          <a:prstGeom prst="rect">
            <a:avLst/>
          </a:prstGeom>
        </p:spPr>
      </p:pic>
      <p:pic>
        <p:nvPicPr>
          <p:cNvPr id="10" name="Picture 9"/>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483415" y="1151003"/>
            <a:ext cx="432514" cy="450535"/>
          </a:xfrm>
          <a:prstGeom prst="rect">
            <a:avLst/>
          </a:prstGeom>
        </p:spPr>
      </p:pic>
      <p:sp>
        <p:nvSpPr>
          <p:cNvPr id="15" name="TextBox 14">
            <a:extLst>
              <a:ext uri="{FF2B5EF4-FFF2-40B4-BE49-F238E27FC236}">
                <a16:creationId xmlns:a16="http://schemas.microsoft.com/office/drawing/2014/main" id="{22CF82DE-EAA9-A564-9F43-D426520EFBBE}"/>
              </a:ext>
            </a:extLst>
          </p:cNvPr>
          <p:cNvSpPr txBox="1"/>
          <p:nvPr/>
        </p:nvSpPr>
        <p:spPr>
          <a:xfrm>
            <a:off x="2250141" y="117211"/>
            <a:ext cx="6472518" cy="400110"/>
          </a:xfrm>
          <a:prstGeom prst="rect">
            <a:avLst/>
          </a:prstGeom>
          <a:solidFill>
            <a:schemeClr val="bg1"/>
          </a:solidFill>
          <a:ln w="76200">
            <a:solidFill>
              <a:srgbClr val="FF0000"/>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Fill in as much of </a:t>
            </a:r>
            <a:r>
              <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rPr>
              <a:t>section C and section D </a:t>
            </a: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as you can.</a:t>
            </a:r>
          </a:p>
        </p:txBody>
      </p:sp>
      <p:pic>
        <p:nvPicPr>
          <p:cNvPr id="11" name="Picture 10"/>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483415" y="2188101"/>
            <a:ext cx="432514" cy="450535"/>
          </a:xfrm>
          <a:prstGeom prst="rect">
            <a:avLst/>
          </a:prstGeom>
        </p:spPr>
      </p:pic>
      <p:sp>
        <p:nvSpPr>
          <p:cNvPr id="13" name="TextBox 12"/>
          <p:cNvSpPr txBox="1"/>
          <p:nvPr/>
        </p:nvSpPr>
        <p:spPr>
          <a:xfrm>
            <a:off x="5536091" y="6562165"/>
            <a:ext cx="3499212" cy="230832"/>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GB" sz="900" b="0" i="1" u="none" strike="noStrike" kern="1200" cap="none" spc="0" normalizeH="0" baseline="0" noProof="0" dirty="0">
                <a:ln>
                  <a:noFill/>
                </a:ln>
                <a:solidFill>
                  <a:prstClr val="black"/>
                </a:solidFill>
                <a:effectLst/>
                <a:uLnTx/>
                <a:uFillTx/>
                <a:latin typeface="Calibri" panose="020F0502020204030204"/>
                <a:ea typeface="+mn-ea"/>
                <a:cs typeface="+mn-cs"/>
              </a:rPr>
              <a:t>Click again to show answers to section C bottom half</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rcRect/>
          <a:stretch/>
        </p:blipFill>
        <p:spPr>
          <a:xfrm rot="10800000">
            <a:off x="1915928" y="761748"/>
            <a:ext cx="7108306" cy="5429501"/>
          </a:xfrm>
          <a:prstGeom prst="rect">
            <a:avLst/>
          </a:prstGeom>
        </p:spPr>
      </p:pic>
      <p:sp>
        <p:nvSpPr>
          <p:cNvPr id="2" name="Pentagon 8">
            <a:extLst>
              <a:ext uri="{FF2B5EF4-FFF2-40B4-BE49-F238E27FC236}">
                <a16:creationId xmlns:a16="http://schemas.microsoft.com/office/drawing/2014/main" id="{0B7B2F6E-B8A0-180A-4537-A329C1F52834}"/>
              </a:ext>
            </a:extLst>
          </p:cNvPr>
          <p:cNvSpPr/>
          <p:nvPr/>
        </p:nvSpPr>
        <p:spPr>
          <a:xfrm rot="5400000">
            <a:off x="112583" y="4585115"/>
            <a:ext cx="1553162" cy="1621014"/>
          </a:xfrm>
          <a:prstGeom prst="homePlate">
            <a:avLst>
              <a:gd name="adj" fmla="val 23016"/>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Extension task: Past paper</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6376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entagon 4"/>
          <p:cNvSpPr/>
          <p:nvPr/>
        </p:nvSpPr>
        <p:spPr>
          <a:xfrm rot="5400000">
            <a:off x="445748" y="-249876"/>
            <a:ext cx="886839" cy="1621014"/>
          </a:xfrm>
          <a:prstGeom prst="homePlat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Section A</a:t>
            </a:r>
          </a:p>
        </p:txBody>
      </p:sp>
      <p:sp>
        <p:nvSpPr>
          <p:cNvPr id="6" name="Pentagon 5"/>
          <p:cNvSpPr/>
          <p:nvPr/>
        </p:nvSpPr>
        <p:spPr>
          <a:xfrm rot="5400000">
            <a:off x="445747" y="541614"/>
            <a:ext cx="886839" cy="1621014"/>
          </a:xfrm>
          <a:prstGeom prst="homePlat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Section B</a:t>
            </a:r>
          </a:p>
        </p:txBody>
      </p:sp>
      <p:sp>
        <p:nvSpPr>
          <p:cNvPr id="7" name="Pentagon 6"/>
          <p:cNvSpPr/>
          <p:nvPr/>
        </p:nvSpPr>
        <p:spPr>
          <a:xfrm rot="5400000">
            <a:off x="251119" y="1527732"/>
            <a:ext cx="1276092" cy="1621014"/>
          </a:xfrm>
          <a:prstGeom prst="homePlate">
            <a:avLst>
              <a:gd name="adj" fmla="val 37355"/>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dirty="0">
                <a:solidFill>
                  <a:prstClr val="black"/>
                </a:solidFill>
                <a:latin typeface="Calibri" panose="020F0502020204030204"/>
              </a:rPr>
              <a:t>A typical  calculation from this topic</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Pentagon 7"/>
          <p:cNvSpPr/>
          <p:nvPr/>
        </p:nvSpPr>
        <p:spPr>
          <a:xfrm rot="5400000">
            <a:off x="445745" y="2513851"/>
            <a:ext cx="886839" cy="1621014"/>
          </a:xfrm>
          <a:prstGeom prst="homePlat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Section C</a:t>
            </a:r>
          </a:p>
        </p:txBody>
      </p:sp>
      <p:sp>
        <p:nvSpPr>
          <p:cNvPr id="9" name="Pentagon 8"/>
          <p:cNvSpPr/>
          <p:nvPr/>
        </p:nvSpPr>
        <p:spPr>
          <a:xfrm rot="5400000">
            <a:off x="445745" y="3400690"/>
            <a:ext cx="886839" cy="1621014"/>
          </a:xfrm>
          <a:prstGeom prst="homePlat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Section D</a:t>
            </a:r>
          </a:p>
        </p:txBody>
      </p:sp>
      <p:pic>
        <p:nvPicPr>
          <p:cNvPr id="12" name="Picture 11"/>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405251" y="311214"/>
            <a:ext cx="432514" cy="450535"/>
          </a:xfrm>
          <a:prstGeom prst="rect">
            <a:avLst/>
          </a:prstGeom>
        </p:spPr>
      </p:pic>
      <p:pic>
        <p:nvPicPr>
          <p:cNvPr id="10" name="Picture 9"/>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483415" y="1151003"/>
            <a:ext cx="432514" cy="450535"/>
          </a:xfrm>
          <a:prstGeom prst="rect">
            <a:avLst/>
          </a:prstGeom>
        </p:spPr>
      </p:pic>
      <p:sp>
        <p:nvSpPr>
          <p:cNvPr id="15" name="TextBox 14">
            <a:extLst>
              <a:ext uri="{FF2B5EF4-FFF2-40B4-BE49-F238E27FC236}">
                <a16:creationId xmlns:a16="http://schemas.microsoft.com/office/drawing/2014/main" id="{22CF82DE-EAA9-A564-9F43-D426520EFBBE}"/>
              </a:ext>
            </a:extLst>
          </p:cNvPr>
          <p:cNvSpPr txBox="1"/>
          <p:nvPr/>
        </p:nvSpPr>
        <p:spPr>
          <a:xfrm>
            <a:off x="2250141" y="117211"/>
            <a:ext cx="6472518" cy="400110"/>
          </a:xfrm>
          <a:prstGeom prst="rect">
            <a:avLst/>
          </a:prstGeom>
          <a:solidFill>
            <a:schemeClr val="bg1"/>
          </a:solidFill>
          <a:ln w="76200">
            <a:solidFill>
              <a:srgbClr val="FF0000"/>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Fill in as much of </a:t>
            </a:r>
            <a:r>
              <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rPr>
              <a:t>section C and section D </a:t>
            </a: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as you can.</a:t>
            </a:r>
          </a:p>
        </p:txBody>
      </p:sp>
      <p:pic>
        <p:nvPicPr>
          <p:cNvPr id="11" name="Picture 10"/>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483415" y="2188101"/>
            <a:ext cx="432514" cy="450535"/>
          </a:xfrm>
          <a:prstGeom prst="rect">
            <a:avLst/>
          </a:prstGeom>
        </p:spPr>
      </p:pic>
      <p:pic>
        <p:nvPicPr>
          <p:cNvPr id="13" name="Picture 12"/>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405251" y="3167599"/>
            <a:ext cx="432514" cy="450535"/>
          </a:xfrm>
          <a:prstGeom prst="rect">
            <a:avLst/>
          </a:prstGeom>
        </p:spPr>
      </p:pic>
      <p:sp>
        <p:nvSpPr>
          <p:cNvPr id="14" name="TextBox 13"/>
          <p:cNvSpPr txBox="1"/>
          <p:nvPr/>
        </p:nvSpPr>
        <p:spPr>
          <a:xfrm>
            <a:off x="5536091" y="6562165"/>
            <a:ext cx="3499212" cy="230832"/>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GB" sz="900" b="0" i="1" u="none" strike="noStrike" kern="1200" cap="none" spc="0" normalizeH="0" baseline="0" noProof="0" dirty="0">
                <a:ln>
                  <a:noFill/>
                </a:ln>
                <a:solidFill>
                  <a:prstClr val="black"/>
                </a:solidFill>
                <a:effectLst/>
                <a:uLnTx/>
                <a:uFillTx/>
                <a:latin typeface="Calibri" panose="020F0502020204030204"/>
                <a:ea typeface="+mn-ea"/>
                <a:cs typeface="+mn-cs"/>
              </a:rPr>
              <a:t>Click again for top of section D</a:t>
            </a:r>
          </a:p>
        </p:txBody>
      </p:sp>
      <p:pic>
        <p:nvPicPr>
          <p:cNvPr id="18" name="Picture 17">
            <a:extLst>
              <a:ext uri="{FF2B5EF4-FFF2-40B4-BE49-F238E27FC236}">
                <a16:creationId xmlns:a16="http://schemas.microsoft.com/office/drawing/2014/main" id="{1A7CB193-495F-3BDD-4CB3-9E3BCA728A4D}"/>
              </a:ext>
            </a:extLst>
          </p:cNvPr>
          <p:cNvPicPr>
            <a:picLocks noChangeAspect="1"/>
          </p:cNvPicPr>
          <p:nvPr/>
        </p:nvPicPr>
        <p:blipFill>
          <a:blip r:embed="rId3"/>
          <a:stretch>
            <a:fillRect/>
          </a:stretch>
        </p:blipFill>
        <p:spPr>
          <a:xfrm rot="10800000">
            <a:off x="1915929" y="761749"/>
            <a:ext cx="7008996" cy="4253678"/>
          </a:xfrm>
          <a:prstGeom prst="rect">
            <a:avLst/>
          </a:prstGeom>
        </p:spPr>
      </p:pic>
      <p:sp>
        <p:nvSpPr>
          <p:cNvPr id="19" name="Pentagon 8">
            <a:extLst>
              <a:ext uri="{FF2B5EF4-FFF2-40B4-BE49-F238E27FC236}">
                <a16:creationId xmlns:a16="http://schemas.microsoft.com/office/drawing/2014/main" id="{F6437AE7-B361-7CD1-401E-8112E4F2B0DE}"/>
              </a:ext>
            </a:extLst>
          </p:cNvPr>
          <p:cNvSpPr/>
          <p:nvPr/>
        </p:nvSpPr>
        <p:spPr>
          <a:xfrm rot="5400000">
            <a:off x="112583" y="4585115"/>
            <a:ext cx="1553162" cy="1621014"/>
          </a:xfrm>
          <a:prstGeom prst="homePlate">
            <a:avLst>
              <a:gd name="adj" fmla="val 23016"/>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Extension task: Past paper</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0937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entagon 4"/>
          <p:cNvSpPr/>
          <p:nvPr/>
        </p:nvSpPr>
        <p:spPr>
          <a:xfrm rot="5400000">
            <a:off x="445748" y="-249876"/>
            <a:ext cx="886839" cy="1621014"/>
          </a:xfrm>
          <a:prstGeom prst="homePlat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Section A</a:t>
            </a:r>
          </a:p>
        </p:txBody>
      </p:sp>
      <p:sp>
        <p:nvSpPr>
          <p:cNvPr id="6" name="Pentagon 5"/>
          <p:cNvSpPr/>
          <p:nvPr/>
        </p:nvSpPr>
        <p:spPr>
          <a:xfrm rot="5400000">
            <a:off x="445747" y="541614"/>
            <a:ext cx="886839" cy="1621014"/>
          </a:xfrm>
          <a:prstGeom prst="homePlat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Section B</a:t>
            </a:r>
          </a:p>
        </p:txBody>
      </p:sp>
      <p:sp>
        <p:nvSpPr>
          <p:cNvPr id="7" name="Pentagon 6"/>
          <p:cNvSpPr/>
          <p:nvPr/>
        </p:nvSpPr>
        <p:spPr>
          <a:xfrm rot="5400000">
            <a:off x="251119" y="1527732"/>
            <a:ext cx="1276092" cy="1621014"/>
          </a:xfrm>
          <a:prstGeom prst="homePlate">
            <a:avLst>
              <a:gd name="adj" fmla="val 37355"/>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dirty="0">
                <a:solidFill>
                  <a:prstClr val="black"/>
                </a:solidFill>
                <a:latin typeface="Calibri" panose="020F0502020204030204"/>
              </a:rPr>
              <a:t>A typical  calculation from this topic</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Pentagon 7"/>
          <p:cNvSpPr/>
          <p:nvPr/>
        </p:nvSpPr>
        <p:spPr>
          <a:xfrm rot="5400000">
            <a:off x="445745" y="2513851"/>
            <a:ext cx="886839" cy="1621014"/>
          </a:xfrm>
          <a:prstGeom prst="homePlat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Section C</a:t>
            </a:r>
          </a:p>
        </p:txBody>
      </p:sp>
      <p:sp>
        <p:nvSpPr>
          <p:cNvPr id="9" name="Pentagon 8"/>
          <p:cNvSpPr/>
          <p:nvPr/>
        </p:nvSpPr>
        <p:spPr>
          <a:xfrm rot="5400000">
            <a:off x="445745" y="3400690"/>
            <a:ext cx="886839" cy="1621014"/>
          </a:xfrm>
          <a:prstGeom prst="homePlat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Section D</a:t>
            </a:r>
          </a:p>
        </p:txBody>
      </p:sp>
      <p:pic>
        <p:nvPicPr>
          <p:cNvPr id="12" name="Picture 11"/>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405251" y="311214"/>
            <a:ext cx="432514" cy="450535"/>
          </a:xfrm>
          <a:prstGeom prst="rect">
            <a:avLst/>
          </a:prstGeom>
        </p:spPr>
      </p:pic>
      <p:pic>
        <p:nvPicPr>
          <p:cNvPr id="10" name="Picture 9"/>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483415" y="1151003"/>
            <a:ext cx="432514" cy="450535"/>
          </a:xfrm>
          <a:prstGeom prst="rect">
            <a:avLst/>
          </a:prstGeom>
        </p:spPr>
      </p:pic>
      <p:pic>
        <p:nvPicPr>
          <p:cNvPr id="11" name="Picture 10"/>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483415" y="2188101"/>
            <a:ext cx="432514" cy="450535"/>
          </a:xfrm>
          <a:prstGeom prst="rect">
            <a:avLst/>
          </a:prstGeom>
        </p:spPr>
      </p:pic>
      <p:pic>
        <p:nvPicPr>
          <p:cNvPr id="13" name="Picture 12"/>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405251" y="3167599"/>
            <a:ext cx="432514" cy="450535"/>
          </a:xfrm>
          <a:prstGeom prst="rect">
            <a:avLst/>
          </a:prstGeom>
        </p:spPr>
      </p:pic>
      <p:sp>
        <p:nvSpPr>
          <p:cNvPr id="14" name="TextBox 13"/>
          <p:cNvSpPr txBox="1"/>
          <p:nvPr/>
        </p:nvSpPr>
        <p:spPr>
          <a:xfrm>
            <a:off x="5536091" y="6562165"/>
            <a:ext cx="3499212" cy="230832"/>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GB" sz="900" b="0" i="1" u="none" strike="noStrike" kern="1200" cap="none" spc="0" normalizeH="0" baseline="0" noProof="0" dirty="0">
                <a:ln>
                  <a:noFill/>
                </a:ln>
                <a:solidFill>
                  <a:prstClr val="black"/>
                </a:solidFill>
                <a:effectLst/>
                <a:uLnTx/>
                <a:uFillTx/>
                <a:latin typeface="Calibri" panose="020F0502020204030204"/>
                <a:ea typeface="+mn-ea"/>
                <a:cs typeface="+mn-cs"/>
              </a:rPr>
              <a:t>END</a:t>
            </a:r>
          </a:p>
        </p:txBody>
      </p:sp>
      <p:pic>
        <p:nvPicPr>
          <p:cNvPr id="4" name="Picture 3">
            <a:extLst>
              <a:ext uri="{FF2B5EF4-FFF2-40B4-BE49-F238E27FC236}">
                <a16:creationId xmlns:a16="http://schemas.microsoft.com/office/drawing/2014/main" id="{37EAD47E-E985-AE07-1933-C4513F4543C4}"/>
              </a:ext>
            </a:extLst>
          </p:cNvPr>
          <p:cNvPicPr>
            <a:picLocks noChangeAspect="1"/>
          </p:cNvPicPr>
          <p:nvPr/>
        </p:nvPicPr>
        <p:blipFill>
          <a:blip r:embed="rId3"/>
          <a:stretch>
            <a:fillRect/>
          </a:stretch>
        </p:blipFill>
        <p:spPr>
          <a:xfrm rot="10800000">
            <a:off x="2112818" y="0"/>
            <a:ext cx="4918364" cy="6858000"/>
          </a:xfrm>
          <a:prstGeom prst="rect">
            <a:avLst/>
          </a:prstGeom>
        </p:spPr>
      </p:pic>
      <p:pic>
        <p:nvPicPr>
          <p:cNvPr id="16" name="Picture 15">
            <a:extLst>
              <a:ext uri="{FF2B5EF4-FFF2-40B4-BE49-F238E27FC236}">
                <a16:creationId xmlns:a16="http://schemas.microsoft.com/office/drawing/2014/main" id="{21C3FC16-EF66-CF6D-213F-43F36700D038}"/>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401593" y="3959092"/>
            <a:ext cx="432514" cy="450535"/>
          </a:xfrm>
          <a:prstGeom prst="rect">
            <a:avLst/>
          </a:prstGeom>
        </p:spPr>
      </p:pic>
      <p:sp>
        <p:nvSpPr>
          <p:cNvPr id="17" name="Pentagon 8">
            <a:extLst>
              <a:ext uri="{FF2B5EF4-FFF2-40B4-BE49-F238E27FC236}">
                <a16:creationId xmlns:a16="http://schemas.microsoft.com/office/drawing/2014/main" id="{43BDA38E-0F4C-4DFA-A275-2168F855C286}"/>
              </a:ext>
            </a:extLst>
          </p:cNvPr>
          <p:cNvSpPr/>
          <p:nvPr/>
        </p:nvSpPr>
        <p:spPr>
          <a:xfrm rot="5400000">
            <a:off x="112583" y="4585115"/>
            <a:ext cx="1553162" cy="1621014"/>
          </a:xfrm>
          <a:prstGeom prst="homePlate">
            <a:avLst>
              <a:gd name="adj" fmla="val 23016"/>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Extension task: Past paper</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2250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4056</TotalTime>
  <Words>629</Words>
  <Application>Microsoft Office PowerPoint</Application>
  <PresentationFormat>On-screen Show (4:3)</PresentationFormat>
  <Paragraphs>115</Paragraphs>
  <Slides>13</Slides>
  <Notes>0</Notes>
  <HiddenSlides>3</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Williams, Marcus</dc:creator>
  <cp:lastModifiedBy>Williams, Marcus</cp:lastModifiedBy>
  <cp:revision>91</cp:revision>
  <cp:lastPrinted>2024-04-27T14:39:07Z</cp:lastPrinted>
  <dcterms:created xsi:type="dcterms:W3CDTF">2024-03-02T13:55:58Z</dcterms:created>
  <dcterms:modified xsi:type="dcterms:W3CDTF">2024-05-01T17:06:41Z</dcterms:modified>
</cp:coreProperties>
</file>