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1116" r:id="rId2"/>
    <p:sldId id="1117" r:id="rId3"/>
    <p:sldId id="1118" r:id="rId4"/>
    <p:sldId id="1119" r:id="rId5"/>
    <p:sldId id="1120" r:id="rId6"/>
    <p:sldId id="1121" r:id="rId7"/>
    <p:sldId id="1122" r:id="rId8"/>
    <p:sldId id="1123" r:id="rId9"/>
    <p:sldId id="1124" r:id="rId10"/>
    <p:sldId id="1125" r:id="rId11"/>
  </p:sldIdLst>
  <p:sldSz cx="9144000" cy="6858000" type="screen4x3"/>
  <p:notesSz cx="6888163" cy="100187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2pt2 Motion and Forces A3 (foundation and higher)" id="{B4B14886-E019-404D-91E6-87C7D937E0D5}">
          <p14:sldIdLst>
            <p14:sldId id="1116"/>
            <p14:sldId id="1117"/>
            <p14:sldId id="1118"/>
            <p14:sldId id="1119"/>
            <p14:sldId id="1120"/>
            <p14:sldId id="1121"/>
            <p14:sldId id="1122"/>
            <p14:sldId id="1123"/>
            <p14:sldId id="1124"/>
            <p14:sldId id="112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2FF0D"/>
    <a:srgbClr val="171415"/>
    <a:srgbClr val="2F5597"/>
    <a:srgbClr val="843C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154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81181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0770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5655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6513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19787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4781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43125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7300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7923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5563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6823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27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F7B300CA-2996-3DA9-E642-A69797DD0B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38692">
            <a:off x="6306515" y="4903681"/>
            <a:ext cx="2634783" cy="180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BDF1A2B-F7BD-5C2F-634F-D2ABA6704F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0991533">
            <a:off x="209610" y="4775107"/>
            <a:ext cx="2633705" cy="180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412" y="2278450"/>
            <a:ext cx="8605176" cy="3756388"/>
          </a:xfrm>
        </p:spPr>
        <p:txBody>
          <a:bodyPr>
            <a:noAutofit/>
          </a:bodyPr>
          <a:lstStyle/>
          <a:p>
            <a:r>
              <a:rPr lang="en-GB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Learning Outcomes</a:t>
            </a:r>
          </a:p>
          <a:p>
            <a:pPr algn="l"/>
            <a:r>
              <a:rPr lang="en-GB" sz="3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Identify </a:t>
            </a:r>
            <a:r>
              <a:rPr lang="en-GB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core knowledge gaps within the topic.</a:t>
            </a:r>
          </a:p>
          <a:p>
            <a:pPr algn="l"/>
            <a:r>
              <a:rPr lang="en-GB" sz="3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Practise using </a:t>
            </a:r>
            <a:r>
              <a:rPr lang="en-GB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equations related to the topic.</a:t>
            </a:r>
          </a:p>
        </p:txBody>
      </p:sp>
      <p:sp>
        <p:nvSpPr>
          <p:cNvPr id="4" name="Rectangle 3"/>
          <p:cNvSpPr/>
          <p:nvPr/>
        </p:nvSpPr>
        <p:spPr>
          <a:xfrm>
            <a:off x="71717" y="916926"/>
            <a:ext cx="8928847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 algn="ctr" defTabSz="914400">
              <a:defRPr/>
            </a:pPr>
            <a:r>
              <a:rPr lang="en-US" sz="3600" b="1" dirty="0">
                <a:ln w="11430"/>
                <a:solidFill>
                  <a:srgbClr val="FF3399">
                    <a:lumMod val="75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Review Topic 2 part </a:t>
            </a:r>
            <a:r>
              <a:rPr lang="en-US" sz="3600" b="1" u="sng" dirty="0">
                <a:ln w="11430"/>
                <a:solidFill>
                  <a:srgbClr val="FF3399">
                    <a:lumMod val="75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</a:t>
            </a:r>
          </a:p>
          <a:p>
            <a:pPr lvl="0" algn="ctr" defTabSz="914400">
              <a:defRPr/>
            </a:pPr>
            <a:r>
              <a:rPr lang="en-US" sz="3600" b="1" dirty="0">
                <a:ln w="11430"/>
                <a:solidFill>
                  <a:srgbClr val="FF3399">
                    <a:lumMod val="75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Motion and Forces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36B011C-3A90-4689-3427-DF1E9919AA42}"/>
              </a:ext>
            </a:extLst>
          </p:cNvPr>
          <p:cNvSpPr/>
          <p:nvPr/>
        </p:nvSpPr>
        <p:spPr>
          <a:xfrm>
            <a:off x="0" y="0"/>
            <a:ext cx="91440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 w="11430"/>
                <a:solidFill>
                  <a:srgbClr val="FF3399">
                    <a:lumMod val="75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GCSE Physics Revision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992EE3B-89ED-39CF-D525-88E19470B2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9412" y="4374446"/>
            <a:ext cx="2582178" cy="180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05DEDFD4-17F6-B2CE-6B77-52C12EEAE2B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74057" y="4304642"/>
            <a:ext cx="2577363" cy="180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32B8494-478E-56D4-D9E1-CB641D797E49}"/>
              </a:ext>
            </a:extLst>
          </p:cNvPr>
          <p:cNvSpPr txBox="1"/>
          <p:nvPr/>
        </p:nvSpPr>
        <p:spPr>
          <a:xfrm>
            <a:off x="2851590" y="4309858"/>
            <a:ext cx="3757753" cy="2154436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Collect an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A3 revision mat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lang="en-GB" sz="2000" dirty="0">
                <a:solidFill>
                  <a:prstClr val="black"/>
                </a:solidFill>
                <a:latin typeface="Calibri" panose="020F0502020204030204"/>
              </a:rPr>
              <a:t>←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foundation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or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higher</a:t>
            </a:r>
            <a:r>
              <a:rPr kumimoji="0" lang="en-GB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→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Both sets of answers are found on these slides.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And fill in as much of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 and section B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you can.</a:t>
            </a:r>
          </a:p>
        </p:txBody>
      </p:sp>
    </p:spTree>
    <p:extLst>
      <p:ext uri="{BB962C8B-B14F-4D97-AF65-F5344CB8AC3E}">
        <p14:creationId xmlns:p14="http://schemas.microsoft.com/office/powerpoint/2010/main" val="3572354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2CF82DE-EAA9-A564-9F43-D426520EFBBE}"/>
              </a:ext>
            </a:extLst>
          </p:cNvPr>
          <p:cNvSpPr txBox="1"/>
          <p:nvPr/>
        </p:nvSpPr>
        <p:spPr>
          <a:xfrm>
            <a:off x="2223247" y="246981"/>
            <a:ext cx="6267610" cy="707886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Collect an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A3 revision mat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(higher or foundation)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And fill in as much of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 and section B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you can.</a:t>
            </a:r>
          </a:p>
        </p:txBody>
      </p:sp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A typical  calculation from this topic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536091" y="6320118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to show answers to section A multiple choice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to show answers to section bottom half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8482" y="1889839"/>
            <a:ext cx="6843860" cy="4093154"/>
          </a:xfrm>
          <a:prstGeom prst="rect">
            <a:avLst/>
          </a:prstGeom>
        </p:spPr>
      </p:pic>
      <p:sp>
        <p:nvSpPr>
          <p:cNvPr id="2" name="Pentagon 8">
            <a:extLst>
              <a:ext uri="{FF2B5EF4-FFF2-40B4-BE49-F238E27FC236}">
                <a16:creationId xmlns:a16="http://schemas.microsoft.com/office/drawing/2014/main" id="{5204D084-4A8A-61D9-1C2A-A16DF4555DF1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6454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A typical  calculation from this topic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2CF82DE-EAA9-A564-9F43-D426520EFBBE}"/>
              </a:ext>
            </a:extLst>
          </p:cNvPr>
          <p:cNvSpPr txBox="1"/>
          <p:nvPr/>
        </p:nvSpPr>
        <p:spPr>
          <a:xfrm>
            <a:off x="2223247" y="246981"/>
            <a:ext cx="6186444" cy="400110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Fill in as much of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 and section B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you can.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1214"/>
            <a:ext cx="432514" cy="45053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to show answers to section B top half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2847" y="756649"/>
            <a:ext cx="6825800" cy="5639757"/>
          </a:xfrm>
          <a:prstGeom prst="rect">
            <a:avLst/>
          </a:prstGeom>
        </p:spPr>
      </p:pic>
      <p:sp>
        <p:nvSpPr>
          <p:cNvPr id="2" name="Pentagon 8">
            <a:extLst>
              <a:ext uri="{FF2B5EF4-FFF2-40B4-BE49-F238E27FC236}">
                <a16:creationId xmlns:a16="http://schemas.microsoft.com/office/drawing/2014/main" id="{6FE59FA1-23CF-E3F9-6D28-5185AA227F2C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456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A typical  calculation from this topic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1214"/>
            <a:ext cx="432514" cy="45053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to show answers to section B bottom half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2CF82DE-EAA9-A564-9F43-D426520EFBBE}"/>
              </a:ext>
            </a:extLst>
          </p:cNvPr>
          <p:cNvSpPr txBox="1"/>
          <p:nvPr/>
        </p:nvSpPr>
        <p:spPr>
          <a:xfrm>
            <a:off x="2223247" y="246981"/>
            <a:ext cx="6186444" cy="400110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Fill in as much of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 and section B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you can.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2172399" y="761749"/>
            <a:ext cx="6288140" cy="5703565"/>
            <a:chOff x="1837765" y="761749"/>
            <a:chExt cx="5447932" cy="4941467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22374" y="761749"/>
              <a:ext cx="5363323" cy="4839375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1837765" y="3767777"/>
              <a:ext cx="385482" cy="193543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" name="Pentagon 8">
            <a:extLst>
              <a:ext uri="{FF2B5EF4-FFF2-40B4-BE49-F238E27FC236}">
                <a16:creationId xmlns:a16="http://schemas.microsoft.com/office/drawing/2014/main" id="{EE90C8C4-7574-8315-DA0E-AAAAFBFA3C51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1349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A typical  calculation from this topic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1214"/>
            <a:ext cx="432514" cy="4505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1151003"/>
            <a:ext cx="432514" cy="45053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to show equations to model answering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5929" y="438039"/>
            <a:ext cx="6909270" cy="4216578"/>
          </a:xfrm>
          <a:prstGeom prst="rect">
            <a:avLst/>
          </a:prstGeom>
        </p:spPr>
      </p:pic>
      <p:sp>
        <p:nvSpPr>
          <p:cNvPr id="2" name="Pentagon 8">
            <a:extLst>
              <a:ext uri="{FF2B5EF4-FFF2-40B4-BE49-F238E27FC236}">
                <a16:creationId xmlns:a16="http://schemas.microsoft.com/office/drawing/2014/main" id="{9D441E6C-0C7F-16B0-0393-F6893331C0E2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3913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A typical  calculation from this topic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1214"/>
            <a:ext cx="432514" cy="4505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1151003"/>
            <a:ext cx="432514" cy="450535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>
          <a:xfrm>
            <a:off x="4365812" y="609600"/>
            <a:ext cx="200809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to show model answers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124635" y="681318"/>
            <a:ext cx="692075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tennis ball</a:t>
            </a:r>
            <a:r>
              <a:rPr kumimoji="0" lang="en-GB" sz="1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is dropped from the roof of a school. It falls 20 m to the ground. What speed does it hit the ground with? Assume air resistance is negligible.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(3 marks)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noProof="0" dirty="0">
                <a:solidFill>
                  <a:prstClr val="black"/>
                </a:solidFill>
                <a:latin typeface="Calibri" panose="020F0502020204030204"/>
              </a:rPr>
              <a:t>use v</a:t>
            </a:r>
            <a:r>
              <a:rPr lang="en-GB" baseline="30000" noProof="0" dirty="0">
                <a:solidFill>
                  <a:prstClr val="black"/>
                </a:solidFill>
                <a:latin typeface="Calibri" panose="020F0502020204030204"/>
              </a:rPr>
              <a:t>2</a:t>
            </a:r>
            <a:r>
              <a:rPr lang="en-GB" noProof="0" dirty="0">
                <a:solidFill>
                  <a:prstClr val="black"/>
                </a:solidFill>
                <a:latin typeface="Calibri" panose="020F0502020204030204"/>
              </a:rPr>
              <a:t> – u</a:t>
            </a:r>
            <a:r>
              <a:rPr lang="en-GB" baseline="30000" noProof="0" dirty="0">
                <a:solidFill>
                  <a:prstClr val="black"/>
                </a:solidFill>
                <a:latin typeface="Calibri" panose="020F0502020204030204"/>
              </a:rPr>
              <a:t>2</a:t>
            </a:r>
            <a:r>
              <a:rPr lang="en-GB" noProof="0" dirty="0">
                <a:solidFill>
                  <a:prstClr val="black"/>
                </a:solidFill>
                <a:latin typeface="Calibri" panose="020F0502020204030204"/>
              </a:rPr>
              <a:t> = 2 × a × x</a:t>
            </a:r>
            <a:endParaRPr kumimoji="0" lang="en-GB" sz="1800" b="0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837766" y="3457460"/>
            <a:ext cx="73062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football is travelling </a:t>
            </a:r>
            <a:r>
              <a:rPr kumimoji="0" lang="en-GB" sz="1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at 30 m/s when it leaves a player’s foot. Air resistance and friction slows the ball down at an average rate of -6 m/s </a:t>
            </a:r>
            <a:r>
              <a:rPr kumimoji="0" lang="en-GB" sz="18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. How far will the ball have travelled before it’s velocity is reduced to 1.4 m/s?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(3 marks)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195482" y="2955026"/>
            <a:ext cx="47536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Speed 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………………………  m/s 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291759" y="6048936"/>
            <a:ext cx="47536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distance ………………………  m </a:t>
            </a:r>
          </a:p>
        </p:txBody>
      </p:sp>
      <p:sp>
        <p:nvSpPr>
          <p:cNvPr id="2" name="Pentagon 8">
            <a:extLst>
              <a:ext uri="{FF2B5EF4-FFF2-40B4-BE49-F238E27FC236}">
                <a16:creationId xmlns:a16="http://schemas.microsoft.com/office/drawing/2014/main" id="{99300660-8F29-4BDD-8B0C-ABA4C9C971BC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2200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A typical  calculation from this topic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1214"/>
            <a:ext cx="432514" cy="4505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1151003"/>
            <a:ext cx="432514" cy="45053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2CF82DE-EAA9-A564-9F43-D426520EFBBE}"/>
              </a:ext>
            </a:extLst>
          </p:cNvPr>
          <p:cNvSpPr txBox="1"/>
          <p:nvPr/>
        </p:nvSpPr>
        <p:spPr>
          <a:xfrm>
            <a:off x="2250141" y="117211"/>
            <a:ext cx="6472518" cy="400110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Fill in as much of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 and section D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you can.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2188101"/>
            <a:ext cx="432514" cy="45053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to show answers to section C top half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124635" y="681318"/>
            <a:ext cx="692075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tennis ball</a:t>
            </a:r>
            <a:r>
              <a:rPr kumimoji="0" lang="en-GB" sz="1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is dropped from the roof of a school. It falls 20 m to the ground. What speed does it hit the ground with? Assume air resistance is negligible.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(3 marks)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noProof="0" dirty="0">
                <a:solidFill>
                  <a:prstClr val="black"/>
                </a:solidFill>
                <a:latin typeface="Calibri" panose="020F0502020204030204"/>
              </a:rPr>
              <a:t>use v</a:t>
            </a:r>
            <a:r>
              <a:rPr lang="en-GB" baseline="30000" noProof="0" dirty="0">
                <a:solidFill>
                  <a:prstClr val="black"/>
                </a:solidFill>
                <a:latin typeface="Calibri" panose="020F0502020204030204"/>
              </a:rPr>
              <a:t>2</a:t>
            </a:r>
            <a:r>
              <a:rPr lang="en-GB" noProof="0" dirty="0">
                <a:solidFill>
                  <a:prstClr val="black"/>
                </a:solidFill>
                <a:latin typeface="Calibri" panose="020F0502020204030204"/>
              </a:rPr>
              <a:t> – u</a:t>
            </a:r>
            <a:r>
              <a:rPr lang="en-GB" baseline="30000" noProof="0" dirty="0">
                <a:solidFill>
                  <a:prstClr val="black"/>
                </a:solidFill>
                <a:latin typeface="Calibri" panose="020F0502020204030204"/>
              </a:rPr>
              <a:t>2</a:t>
            </a:r>
            <a:r>
              <a:rPr lang="en-GB" noProof="0" dirty="0">
                <a:solidFill>
                  <a:prstClr val="black"/>
                </a:solidFill>
                <a:latin typeface="Calibri" panose="020F0502020204030204"/>
              </a:rPr>
              <a:t> = 2 × a × x</a:t>
            </a:r>
            <a:endParaRPr kumimoji="0" lang="en-GB" sz="1800" b="0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837766" y="3457460"/>
            <a:ext cx="73062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football is travelling </a:t>
            </a:r>
            <a:r>
              <a:rPr kumimoji="0" lang="en-GB" sz="1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at 30 m/s when it leaves a player’s foot. Air resistance and friction slows the ball down at an average rate of -6 m/s </a:t>
            </a:r>
            <a:r>
              <a:rPr kumimoji="0" lang="en-GB" sz="18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. How far will the ball have travelled before it’s velocity is reduced to 1.4 m/s?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(3 marks)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195482" y="2955026"/>
            <a:ext cx="47536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Speed 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………………………  m/s 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291759" y="6048936"/>
            <a:ext cx="47536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distance ………………………  m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C8F9D63-AD54-A7B6-C3B9-D6A89E117F1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9698" r="19440"/>
          <a:stretch/>
        </p:blipFill>
        <p:spPr>
          <a:xfrm rot="5400000">
            <a:off x="4536413" y="2232023"/>
            <a:ext cx="1907550" cy="646494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E85260F-D97D-12D2-719F-D9563F46021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025" r="48982"/>
          <a:stretch/>
        </p:blipFill>
        <p:spPr>
          <a:xfrm rot="5400000">
            <a:off x="4398256" y="-792684"/>
            <a:ext cx="1736763" cy="6464941"/>
          </a:xfrm>
          <a:prstGeom prst="rect">
            <a:avLst/>
          </a:prstGeom>
        </p:spPr>
      </p:pic>
      <p:sp>
        <p:nvSpPr>
          <p:cNvPr id="4" name="Pentagon 8">
            <a:extLst>
              <a:ext uri="{FF2B5EF4-FFF2-40B4-BE49-F238E27FC236}">
                <a16:creationId xmlns:a16="http://schemas.microsoft.com/office/drawing/2014/main" id="{C01D1613-EB71-3623-6D26-702451AF72A5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02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A typical  calculation from this topic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1214"/>
            <a:ext cx="432514" cy="4505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1151003"/>
            <a:ext cx="432514" cy="45053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2CF82DE-EAA9-A564-9F43-D426520EFBBE}"/>
              </a:ext>
            </a:extLst>
          </p:cNvPr>
          <p:cNvSpPr txBox="1"/>
          <p:nvPr/>
        </p:nvSpPr>
        <p:spPr>
          <a:xfrm>
            <a:off x="2250141" y="117211"/>
            <a:ext cx="6472518" cy="400110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Fill in as much of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 and section D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you can.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2188101"/>
            <a:ext cx="432514" cy="45053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to show answers to section C bottom half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50141" y="606203"/>
            <a:ext cx="6096091" cy="5867079"/>
          </a:xfrm>
          <a:prstGeom prst="rect">
            <a:avLst/>
          </a:prstGeom>
        </p:spPr>
      </p:pic>
      <p:sp>
        <p:nvSpPr>
          <p:cNvPr id="2" name="Pentagon 8">
            <a:extLst>
              <a:ext uri="{FF2B5EF4-FFF2-40B4-BE49-F238E27FC236}">
                <a16:creationId xmlns:a16="http://schemas.microsoft.com/office/drawing/2014/main" id="{7715C427-EDC4-C1FB-3AAA-B3D0EA7B261D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9153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A typical  calculation from this topic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1214"/>
            <a:ext cx="432514" cy="4505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1151003"/>
            <a:ext cx="432514" cy="45053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2CF82DE-EAA9-A564-9F43-D426520EFBBE}"/>
              </a:ext>
            </a:extLst>
          </p:cNvPr>
          <p:cNvSpPr txBox="1"/>
          <p:nvPr/>
        </p:nvSpPr>
        <p:spPr>
          <a:xfrm>
            <a:off x="2250141" y="117211"/>
            <a:ext cx="6472518" cy="400110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Fill in as much of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 and section D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you can.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2188101"/>
            <a:ext cx="432514" cy="45053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67599"/>
            <a:ext cx="432514" cy="45053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</a:t>
            </a:r>
            <a:r>
              <a:rPr kumimoji="0" lang="en-GB" sz="900" b="0" i="1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again for top of section D</a:t>
            </a:r>
            <a:endParaRPr kumimoji="0" lang="en-GB" sz="9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176084" y="569284"/>
            <a:ext cx="32183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Foundation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250141" y="3749532"/>
            <a:ext cx="32183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Higher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192844" y="1030949"/>
            <a:ext cx="6403140" cy="266293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2176084" y="4135520"/>
            <a:ext cx="6053516" cy="2410596"/>
          </a:xfrm>
          <a:prstGeom prst="rect">
            <a:avLst/>
          </a:prstGeom>
        </p:spPr>
      </p:pic>
      <p:sp>
        <p:nvSpPr>
          <p:cNvPr id="2" name="Pentagon 8">
            <a:extLst>
              <a:ext uri="{FF2B5EF4-FFF2-40B4-BE49-F238E27FC236}">
                <a16:creationId xmlns:a16="http://schemas.microsoft.com/office/drawing/2014/main" id="{E5F0AB20-C1FE-B8BF-9918-02B6E4CF1F4D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2843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A typical  calculation from this topic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1214"/>
            <a:ext cx="432514" cy="4505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1151003"/>
            <a:ext cx="432514" cy="45053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2CF82DE-EAA9-A564-9F43-D426520EFBBE}"/>
              </a:ext>
            </a:extLst>
          </p:cNvPr>
          <p:cNvSpPr txBox="1"/>
          <p:nvPr/>
        </p:nvSpPr>
        <p:spPr>
          <a:xfrm>
            <a:off x="2250141" y="117211"/>
            <a:ext cx="6472518" cy="400110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Fill in as much of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 and section D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you can.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2188101"/>
            <a:ext cx="432514" cy="45053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67599"/>
            <a:ext cx="432514" cy="45053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END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180557" y="761749"/>
            <a:ext cx="6699170" cy="3263404"/>
          </a:xfrm>
          <a:prstGeom prst="rect">
            <a:avLst/>
          </a:prstGeom>
        </p:spPr>
      </p:pic>
      <p:sp>
        <p:nvSpPr>
          <p:cNvPr id="3" name="Pentagon 8">
            <a:extLst>
              <a:ext uri="{FF2B5EF4-FFF2-40B4-BE49-F238E27FC236}">
                <a16:creationId xmlns:a16="http://schemas.microsoft.com/office/drawing/2014/main" id="{1FE7E9E3-BFE7-7324-249F-4F5AA42088B5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8784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3562</TotalTime>
  <Words>659</Words>
  <Application>Microsoft Office PowerPoint</Application>
  <PresentationFormat>On-screen Show (4:3)</PresentationFormat>
  <Paragraphs>94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Williams, Marcus</dc:creator>
  <cp:lastModifiedBy>Williams, Marcus</cp:lastModifiedBy>
  <cp:revision>86</cp:revision>
  <cp:lastPrinted>2024-04-27T14:39:07Z</cp:lastPrinted>
  <dcterms:created xsi:type="dcterms:W3CDTF">2024-03-02T13:55:58Z</dcterms:created>
  <dcterms:modified xsi:type="dcterms:W3CDTF">2024-04-28T06:24:50Z</dcterms:modified>
</cp:coreProperties>
</file>