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1308" r:id="rId2"/>
    <p:sldId id="1309" r:id="rId3"/>
    <p:sldId id="1310" r:id="rId4"/>
    <p:sldId id="1311" r:id="rId5"/>
    <p:sldId id="1312" r:id="rId6"/>
    <p:sldId id="1313" r:id="rId7"/>
    <p:sldId id="1318" r:id="rId8"/>
    <p:sldId id="1315" r:id="rId9"/>
    <p:sldId id="1316" r:id="rId10"/>
    <p:sldId id="1317" r:id="rId11"/>
  </p:sldIdLst>
  <p:sldSz cx="9144000" cy="6858000" type="screen4x3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2pt1 Motion and Forces A3 (higher)" id="{7A6FEF1C-F5A3-40C2-AA0E-E8B85D7FB798}">
          <p14:sldIdLst>
            <p14:sldId id="1308"/>
            <p14:sldId id="1309"/>
            <p14:sldId id="1310"/>
            <p14:sldId id="1311"/>
            <p14:sldId id="1312"/>
            <p14:sldId id="1313"/>
            <p14:sldId id="1318"/>
            <p14:sldId id="1315"/>
            <p14:sldId id="1316"/>
            <p14:sldId id="131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FF0D"/>
    <a:srgbClr val="171415"/>
    <a:srgbClr val="2F5597"/>
    <a:srgbClr val="843C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5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118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770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655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6513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978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781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312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300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923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563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823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7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412" y="2278450"/>
            <a:ext cx="8605176" cy="3756388"/>
          </a:xfrm>
        </p:spPr>
        <p:txBody>
          <a:bodyPr>
            <a:noAutofit/>
          </a:bodyPr>
          <a:lstStyle/>
          <a:p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Learning Outcomes</a:t>
            </a:r>
          </a:p>
          <a:p>
            <a:pPr algn="l"/>
            <a:r>
              <a:rPr lang="en-GB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Identify </a:t>
            </a:r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core knowledge gaps within the topic.</a:t>
            </a:r>
          </a:p>
          <a:p>
            <a:pPr algn="l"/>
            <a:r>
              <a:rPr lang="en-GB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Practise using </a:t>
            </a:r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equations related to the topic.</a:t>
            </a:r>
          </a:p>
        </p:txBody>
      </p:sp>
      <p:sp>
        <p:nvSpPr>
          <p:cNvPr id="4" name="Rectangle 3"/>
          <p:cNvSpPr/>
          <p:nvPr/>
        </p:nvSpPr>
        <p:spPr>
          <a:xfrm>
            <a:off x="71717" y="916926"/>
            <a:ext cx="892884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Review Topic 2 part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Motion and Forces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6B011C-3A90-4689-3427-DF1E9919AA42}"/>
              </a:ext>
            </a:extLst>
          </p:cNvPr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GCSE Physics Revision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799738-C36C-1BC4-758E-22637BFBA08B}"/>
              </a:ext>
            </a:extLst>
          </p:cNvPr>
          <p:cNvSpPr txBox="1"/>
          <p:nvPr/>
        </p:nvSpPr>
        <p:spPr>
          <a:xfrm>
            <a:off x="5116835" y="4156644"/>
            <a:ext cx="3757753" cy="2215991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 an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A3 revision mat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(←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higher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worksheet only -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answers to the foundation tier worksheet are on a different set of slides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96A4AF6-5AD4-18B2-4F62-E85A1F076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24180">
            <a:off x="304801" y="4262140"/>
            <a:ext cx="3123211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ABD3349-B2A6-413A-2068-0BD9C5D51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512" y="4150455"/>
            <a:ext cx="3187167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59950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267610" cy="707886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 an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A3 revision mat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(higher only)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36091" y="6320118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A multiple choice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bottom half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4581" y="1155472"/>
            <a:ext cx="6763020" cy="3641626"/>
          </a:xfrm>
          <a:prstGeom prst="rect">
            <a:avLst/>
          </a:prstGeom>
        </p:spPr>
      </p:pic>
      <p:sp>
        <p:nvSpPr>
          <p:cNvPr id="2" name="Pentagon 8">
            <a:extLst>
              <a:ext uri="{FF2B5EF4-FFF2-40B4-BE49-F238E27FC236}">
                <a16:creationId xmlns:a16="http://schemas.microsoft.com/office/drawing/2014/main" id="{F43E4D4B-817E-6425-8686-AE3C91D9AA75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2605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186444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 top half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6775" y="806635"/>
            <a:ext cx="6478727" cy="5548272"/>
          </a:xfrm>
          <a:prstGeom prst="rect">
            <a:avLst/>
          </a:prstGeom>
        </p:spPr>
      </p:pic>
      <p:sp>
        <p:nvSpPr>
          <p:cNvPr id="3" name="Pentagon 8">
            <a:extLst>
              <a:ext uri="{FF2B5EF4-FFF2-40B4-BE49-F238E27FC236}">
                <a16:creationId xmlns:a16="http://schemas.microsoft.com/office/drawing/2014/main" id="{1E9814F7-4A6D-7445-EEA3-40E460504A55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226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 bottom half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186444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b="44842"/>
          <a:stretch/>
        </p:blipFill>
        <p:spPr>
          <a:xfrm>
            <a:off x="2216954" y="908701"/>
            <a:ext cx="6423193" cy="5373914"/>
          </a:xfrm>
          <a:prstGeom prst="rect">
            <a:avLst/>
          </a:prstGeom>
        </p:spPr>
      </p:pic>
      <p:sp>
        <p:nvSpPr>
          <p:cNvPr id="3" name="Pentagon 8">
            <a:extLst>
              <a:ext uri="{FF2B5EF4-FFF2-40B4-BE49-F238E27FC236}">
                <a16:creationId xmlns:a16="http://schemas.microsoft.com/office/drawing/2014/main" id="{41D2EA8E-F272-A976-ADB0-70437841F23E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5326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equations to model answering</a:t>
            </a:r>
          </a:p>
        </p:txBody>
      </p:sp>
      <p:sp>
        <p:nvSpPr>
          <p:cNvPr id="3" name="Pentagon 8">
            <a:extLst>
              <a:ext uri="{FF2B5EF4-FFF2-40B4-BE49-F238E27FC236}">
                <a16:creationId xmlns:a16="http://schemas.microsoft.com/office/drawing/2014/main" id="{4C2BDC93-9BAA-B047-AC16-D8A86FF60453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F2675B8-8B19-D78B-0CF1-F031D77D840A}"/>
              </a:ext>
            </a:extLst>
          </p:cNvPr>
          <p:cNvGrpSpPr/>
          <p:nvPr/>
        </p:nvGrpSpPr>
        <p:grpSpPr>
          <a:xfrm>
            <a:off x="1837764" y="117211"/>
            <a:ext cx="7306236" cy="5095314"/>
            <a:chOff x="1837764" y="117211"/>
            <a:chExt cx="7306236" cy="509531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89" r="6393"/>
            <a:stretch/>
          </p:blipFill>
          <p:spPr>
            <a:xfrm>
              <a:off x="1837764" y="117211"/>
              <a:ext cx="7227575" cy="5095314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5680E3-D325-33B7-C9AC-736CB8CEB6D5}"/>
                </a:ext>
              </a:extLst>
            </p:cNvPr>
            <p:cNvSpPr/>
            <p:nvPr/>
          </p:nvSpPr>
          <p:spPr>
            <a:xfrm>
              <a:off x="8821783" y="117211"/>
              <a:ext cx="322217" cy="11194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90EB341-2A58-71E6-5E4C-1E8548886FE8}"/>
                </a:ext>
              </a:extLst>
            </p:cNvPr>
            <p:cNvSpPr/>
            <p:nvPr/>
          </p:nvSpPr>
          <p:spPr>
            <a:xfrm>
              <a:off x="8662426" y="3535210"/>
              <a:ext cx="481574" cy="12806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423899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3" name="Pentagon 8">
            <a:extLst>
              <a:ext uri="{FF2B5EF4-FFF2-40B4-BE49-F238E27FC236}">
                <a16:creationId xmlns:a16="http://schemas.microsoft.com/office/drawing/2014/main" id="{4A6F07AE-5464-EA13-D13A-34545AD91708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8A7502-6957-08FD-FC02-C95DD29E6FC2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F80211-F698-3EC5-11D5-06E7558DB7F5}"/>
              </a:ext>
            </a:extLst>
          </p:cNvPr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</a:t>
            </a:r>
            <a:r>
              <a:rPr lang="en-GB" sz="900" i="1" dirty="0">
                <a:solidFill>
                  <a:prstClr val="black"/>
                </a:solidFill>
                <a:latin typeface="Calibri" panose="020F0502020204030204"/>
              </a:rPr>
              <a:t>model answer</a:t>
            </a:r>
            <a:endParaRPr kumimoji="0" lang="en-GB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4445732-BCF4-A398-FC8F-C21CF266087C}"/>
              </a:ext>
            </a:extLst>
          </p:cNvPr>
          <p:cNvSpPr txBox="1"/>
          <p:nvPr/>
        </p:nvSpPr>
        <p:spPr>
          <a:xfrm>
            <a:off x="1992300" y="644053"/>
            <a:ext cx="4486878" cy="3884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750"/>
              </a:spcAft>
            </a:pPr>
            <a:r>
              <a:rPr lang="en-GB" kern="1400" dirty="0">
                <a:ln>
                  <a:noFill/>
                </a:ln>
                <a:effectLst/>
                <a:latin typeface="Arial" panose="020B0604020202020204" pitchFamily="34" charset="0"/>
              </a:rPr>
              <a:t>Figure 9 is a diagram showing a rocket that is sent into space to try and change the path of a small asteroid.</a:t>
            </a:r>
            <a:endParaRPr lang="en-GB" kern="1400" dirty="0">
              <a:ln>
                <a:noFill/>
              </a:ln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750"/>
              </a:spcAft>
            </a:pPr>
            <a:r>
              <a:rPr lang="en-GB" kern="1400" dirty="0">
                <a:ln>
                  <a:noFill/>
                </a:ln>
                <a:effectLst/>
                <a:latin typeface="Arial" panose="020B0604020202020204" pitchFamily="34" charset="0"/>
              </a:rPr>
              <a:t>The rocket has a mass of 5 × 10</a:t>
            </a:r>
            <a:r>
              <a:rPr lang="en-GB" kern="1400" baseline="30000" dirty="0">
                <a:ln>
                  <a:noFill/>
                </a:ln>
                <a:effectLst/>
                <a:latin typeface="Arial" panose="020B0604020202020204" pitchFamily="34" charset="0"/>
              </a:rPr>
              <a:t>5</a:t>
            </a:r>
            <a:r>
              <a:rPr lang="en-GB" kern="1400" dirty="0">
                <a:ln>
                  <a:noFill/>
                </a:ln>
                <a:effectLst/>
                <a:latin typeface="Arial" panose="020B0604020202020204" pitchFamily="34" charset="0"/>
              </a:rPr>
              <a:t> kg and its momentum is 7 × 10</a:t>
            </a:r>
            <a:r>
              <a:rPr lang="en-GB" kern="1400" baseline="30000" dirty="0">
                <a:ln>
                  <a:noFill/>
                </a:ln>
                <a:effectLst/>
                <a:latin typeface="Arial" panose="020B0604020202020204" pitchFamily="34" charset="0"/>
              </a:rPr>
              <a:t>9 </a:t>
            </a:r>
            <a:r>
              <a:rPr lang="en-GB" kern="1400" dirty="0" err="1">
                <a:ln>
                  <a:noFill/>
                </a:ln>
                <a:effectLst/>
                <a:latin typeface="Arial" panose="020B0604020202020204" pitchFamily="34" charset="0"/>
              </a:rPr>
              <a:t>kgm</a:t>
            </a:r>
            <a:r>
              <a:rPr lang="en-GB" kern="1400" dirty="0">
                <a:ln>
                  <a:noFill/>
                </a:ln>
                <a:effectLst/>
                <a:latin typeface="Arial" panose="020B0604020202020204" pitchFamily="34" charset="0"/>
              </a:rPr>
              <a:t>/s.</a:t>
            </a:r>
            <a:endParaRPr lang="en-GB" kern="1400" dirty="0">
              <a:ln>
                <a:noFill/>
              </a:ln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750"/>
              </a:spcAft>
            </a:pPr>
            <a:r>
              <a:rPr lang="en-GB" kern="1400" dirty="0">
                <a:ln>
                  <a:noFill/>
                </a:ln>
                <a:effectLst/>
                <a:latin typeface="Arial" panose="020B0604020202020204" pitchFamily="34" charset="0"/>
              </a:rPr>
              <a:t>The asteroid has a momentum of 7.5 × 10</a:t>
            </a:r>
            <a:r>
              <a:rPr lang="en-GB" kern="1400" baseline="30000" dirty="0">
                <a:ln>
                  <a:noFill/>
                </a:ln>
                <a:effectLst/>
                <a:latin typeface="Arial" panose="020B0604020202020204" pitchFamily="34" charset="0"/>
              </a:rPr>
              <a:t>10</a:t>
            </a:r>
            <a:r>
              <a:rPr lang="en-GB" kern="1400" dirty="0">
                <a:ln>
                  <a:noFill/>
                </a:ln>
                <a:effectLst/>
                <a:latin typeface="Arial" panose="020B0604020202020204" pitchFamily="34" charset="0"/>
              </a:rPr>
              <a:t> </a:t>
            </a:r>
            <a:r>
              <a:rPr lang="en-GB" kern="1400" dirty="0" err="1">
                <a:ln>
                  <a:noFill/>
                </a:ln>
                <a:effectLst/>
                <a:latin typeface="Arial" panose="020B0604020202020204" pitchFamily="34" charset="0"/>
              </a:rPr>
              <a:t>kgm</a:t>
            </a:r>
            <a:r>
              <a:rPr lang="en-GB" kern="1400" dirty="0">
                <a:ln>
                  <a:noFill/>
                </a:ln>
                <a:effectLst/>
                <a:latin typeface="Arial" panose="020B0604020202020204" pitchFamily="34" charset="0"/>
              </a:rPr>
              <a:t>/s and a mass of 8.0 × 10</a:t>
            </a:r>
            <a:r>
              <a:rPr lang="en-GB" kern="1400" baseline="30000" dirty="0">
                <a:ln>
                  <a:noFill/>
                </a:ln>
                <a:effectLst/>
                <a:latin typeface="Arial" panose="020B0604020202020204" pitchFamily="34" charset="0"/>
              </a:rPr>
              <a:t>6 </a:t>
            </a:r>
            <a:r>
              <a:rPr lang="en-GB" kern="1400" dirty="0">
                <a:ln>
                  <a:noFill/>
                </a:ln>
                <a:effectLst/>
                <a:latin typeface="Arial" panose="020B0604020202020204" pitchFamily="34" charset="0"/>
              </a:rPr>
              <a:t>kg.</a:t>
            </a: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750"/>
              </a:spcAft>
            </a:pPr>
            <a:r>
              <a:rPr lang="en-GB" kern="1400" dirty="0">
                <a:latin typeface="Arial" panose="020B0604020202020204" pitchFamily="34" charset="0"/>
              </a:rPr>
              <a:t>The rocket is designed to combine with the asteroid upon collision. </a:t>
            </a:r>
            <a:r>
              <a:rPr lang="en-GB" kern="1400" dirty="0">
                <a:ln>
                  <a:noFill/>
                </a:ln>
                <a:effectLst/>
                <a:latin typeface="Arial" panose="020B0604020202020204" pitchFamily="34" charset="0"/>
              </a:rPr>
              <a:t>What is the velocity of the </a:t>
            </a:r>
            <a:r>
              <a:rPr lang="en-GB" kern="1400" dirty="0">
                <a:latin typeface="Arial" panose="020B0604020202020204" pitchFamily="34" charset="0"/>
              </a:rPr>
              <a:t>asteroid after the collision?</a:t>
            </a:r>
            <a:endParaRPr lang="en-GB" kern="1400" dirty="0">
              <a:ln>
                <a:noFill/>
              </a:ln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4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5331538C-A265-8664-737C-1968AC20E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1104" y="671479"/>
            <a:ext cx="2864199" cy="1409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7098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C top half</a:t>
            </a:r>
          </a:p>
        </p:txBody>
      </p:sp>
      <p:sp>
        <p:nvSpPr>
          <p:cNvPr id="3" name="Pentagon 8">
            <a:extLst>
              <a:ext uri="{FF2B5EF4-FFF2-40B4-BE49-F238E27FC236}">
                <a16:creationId xmlns:a16="http://schemas.microsoft.com/office/drawing/2014/main" id="{32EE997A-56E7-BBAB-0B75-357CB5A83864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5E4649-68D3-8B64-E99C-52656D6DE9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466" t="5588" r="766" b="54413"/>
          <a:stretch/>
        </p:blipFill>
        <p:spPr>
          <a:xfrm>
            <a:off x="1915929" y="581158"/>
            <a:ext cx="7138022" cy="548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90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C bottom half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b="65934"/>
          <a:stretch/>
        </p:blipFill>
        <p:spPr>
          <a:xfrm>
            <a:off x="2091084" y="908700"/>
            <a:ext cx="6849176" cy="3047479"/>
          </a:xfrm>
          <a:prstGeom prst="rect">
            <a:avLst/>
          </a:prstGeom>
        </p:spPr>
      </p:pic>
      <p:sp>
        <p:nvSpPr>
          <p:cNvPr id="3" name="Pentagon 8">
            <a:extLst>
              <a:ext uri="{FF2B5EF4-FFF2-40B4-BE49-F238E27FC236}">
                <a16:creationId xmlns:a16="http://schemas.microsoft.com/office/drawing/2014/main" id="{B497909E-54CE-BC49-3F09-F61ED8681451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5632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for top of section 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41497"/>
          <a:stretch/>
        </p:blipFill>
        <p:spPr>
          <a:xfrm>
            <a:off x="2091084" y="834755"/>
            <a:ext cx="6820402" cy="5211482"/>
          </a:xfrm>
          <a:prstGeom prst="rect">
            <a:avLst/>
          </a:prstGeom>
        </p:spPr>
      </p:pic>
      <p:sp>
        <p:nvSpPr>
          <p:cNvPr id="3" name="Pentagon 8">
            <a:extLst>
              <a:ext uri="{FF2B5EF4-FFF2-40B4-BE49-F238E27FC236}">
                <a16:creationId xmlns:a16="http://schemas.microsoft.com/office/drawing/2014/main" id="{7BD45D13-7DAE-4B6E-B01D-8582A4FE5DB3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1362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END</a:t>
            </a:r>
          </a:p>
        </p:txBody>
      </p:sp>
      <p:sp>
        <p:nvSpPr>
          <p:cNvPr id="2" name="Pentagon 8">
            <a:extLst>
              <a:ext uri="{FF2B5EF4-FFF2-40B4-BE49-F238E27FC236}">
                <a16:creationId xmlns:a16="http://schemas.microsoft.com/office/drawing/2014/main" id="{F2C76B49-DB37-63CF-FD56-11366AD4E455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2245CD7-AC93-7D57-9664-024735227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107121" y="65003"/>
            <a:ext cx="5631627" cy="66718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8D1A1DD-6993-09C9-914D-F4C50500F46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073" y="4018862"/>
            <a:ext cx="432514" cy="450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379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3562</TotalTime>
  <Words>519</Words>
  <Application>Microsoft Office PowerPoint</Application>
  <PresentationFormat>On-screen Show (4:3)</PresentationFormat>
  <Paragraphs>87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Williams, Marcus</dc:creator>
  <cp:lastModifiedBy>Williams, Marcus</cp:lastModifiedBy>
  <cp:revision>85</cp:revision>
  <cp:lastPrinted>2024-04-27T14:39:07Z</cp:lastPrinted>
  <dcterms:created xsi:type="dcterms:W3CDTF">2024-03-02T13:55:58Z</dcterms:created>
  <dcterms:modified xsi:type="dcterms:W3CDTF">2024-04-28T06:23:02Z</dcterms:modified>
</cp:coreProperties>
</file>